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4"/>
    <p:sldMasterId id="2147483764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2" r:id="rId7"/>
    <p:sldId id="261" r:id="rId8"/>
    <p:sldId id="265" r:id="rId9"/>
    <p:sldId id="266" r:id="rId10"/>
    <p:sldId id="267" r:id="rId11"/>
    <p:sldId id="268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172"/>
    <a:srgbClr val="414B74"/>
    <a:srgbClr val="F39C46"/>
    <a:srgbClr val="1AA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C2A02-5BDB-095D-77A5-A858A254E70B}" v="3" dt="2021-11-02T11:27:16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5"/>
    <p:restoredTop sz="94678"/>
  </p:normalViewPr>
  <p:slideViewPr>
    <p:cSldViewPr snapToGrid="0" snapToObjects="1">
      <p:cViewPr varScale="1">
        <p:scale>
          <a:sx n="62" d="100"/>
          <a:sy n="62" d="100"/>
        </p:scale>
        <p:origin x="70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203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418DA1-3EFB-8540-9026-5E93306592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D4429-C854-394C-B3B0-8F897291B6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78F8-58DC-3041-956B-ADBD555543E0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ED34D-689F-5947-B70E-0FD3FC4459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B5099-9043-0B46-94D3-DDC2C71451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1B77F-CA2E-2C4F-8449-E96354B9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9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E97D4-F745-FF49-92A0-3548BC0A1676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83FE1-E3EB-E14E-B296-232F9F15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6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9808DF-CF51-074C-B6A1-8840D44AD1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3133" y="1290638"/>
            <a:ext cx="8605837" cy="197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 i="0">
                <a:solidFill>
                  <a:schemeClr val="bg1"/>
                </a:solidFill>
                <a:latin typeface="Proxima Nova Black" panose="020B0503030502060204" pitchFamily="34" charset="0"/>
              </a:defRPr>
            </a:lvl1pPr>
          </a:lstStyle>
          <a:p>
            <a:pPr lvl="0"/>
            <a:r>
              <a:rPr lang="en-US" dirty="0"/>
              <a:t>ADD HEADER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5ACFD52-387A-054C-864D-18B09D596F7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3225" y="3670300"/>
            <a:ext cx="8042275" cy="552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sub-header</a:t>
            </a:r>
          </a:p>
        </p:txBody>
      </p:sp>
    </p:spTree>
    <p:extLst>
      <p:ext uri="{BB962C8B-B14F-4D97-AF65-F5344CB8AC3E}">
        <p14:creationId xmlns:p14="http://schemas.microsoft.com/office/powerpoint/2010/main" val="95684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2AC3D4F6-B6BF-2C4F-96B8-F3FF1DF8EAD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538" y="6280150"/>
            <a:ext cx="10499534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>
                    <a:lumMod val="50000"/>
                  </a:schemeClr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B3474E69-7AD4-7C46-BC55-D5ADF52F2D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3133" y="1290638"/>
            <a:ext cx="8605837" cy="197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 i="0">
                <a:solidFill>
                  <a:srgbClr val="6B2172"/>
                </a:solidFill>
                <a:latin typeface="Proxima Nova Black" panose="020B0503030502060204" pitchFamily="34" charset="0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C0748717-1BE2-2A44-B42D-BD07C99765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3225" y="3670300"/>
            <a:ext cx="8042275" cy="552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sub-header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C00DE1-7E28-D64C-8508-D3945B8C30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95251" y="5989918"/>
            <a:ext cx="652182" cy="65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1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8C4708C-0A35-D84D-A612-6C7E4C07DF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538" y="6280150"/>
            <a:ext cx="44640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>
                    <a:lumMod val="50000"/>
                  </a:schemeClr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2590793-CA7C-F749-A00C-B21D4B5FC41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36977" y="403225"/>
            <a:ext cx="4034212" cy="540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>
                <a:solidFill>
                  <a:srgbClr val="6B2172"/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  <a:p>
            <a:pPr lvl="0"/>
            <a:r>
              <a:rPr lang="en-US" dirty="0"/>
              <a:t>Select optional supporting content below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1BF2152-30F3-A248-A513-86EDA27F31B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538" y="403225"/>
            <a:ext cx="5795962" cy="5405438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 i="0">
                <a:solidFill>
                  <a:srgbClr val="6B2172"/>
                </a:solidFill>
                <a:latin typeface="Proxima Nova Black" panose="020B0503030502060204" pitchFamily="34" charset="0"/>
              </a:defRPr>
            </a:lvl1pPr>
            <a:lvl2pPr marL="800089" marR="0" indent="-34290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2pPr>
            <a:lvl3pPr marL="1257277" indent="-342900">
              <a:buFont typeface="Arial" panose="020B0604020202020204" pitchFamily="34" charset="0"/>
              <a:buChar char="•"/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3pPr>
            <a:lvl4pPr marL="1371566" indent="0">
              <a:buNone/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4pPr>
            <a:lvl5pPr marL="1828755" indent="0">
              <a:buNone/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5pPr>
          </a:lstStyle>
          <a:p>
            <a:pPr lvl="0"/>
            <a:r>
              <a:rPr lang="en-US" dirty="0"/>
              <a:t>Add section header</a:t>
            </a:r>
          </a:p>
          <a:p>
            <a:pPr lvl="1"/>
            <a:r>
              <a:rPr lang="en-US" dirty="0"/>
              <a:t>Optional bullet points</a:t>
            </a:r>
          </a:p>
          <a:p>
            <a:pPr marL="1257277" marR="0" lvl="2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Additional detail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Optional bullet points</a:t>
            </a:r>
          </a:p>
          <a:p>
            <a:pPr lvl="2"/>
            <a:r>
              <a:rPr lang="en-US" dirty="0"/>
              <a:t>Additional detail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A4B490D-F70A-A843-BB4A-A827F371D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95251" y="5989918"/>
            <a:ext cx="652182" cy="65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269D79F-F067-D344-9ADB-604ED4058E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34063" y="603504"/>
            <a:ext cx="4883150" cy="5101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1800" b="0" i="0">
                <a:solidFill>
                  <a:srgbClr val="6B2172"/>
                </a:solidFill>
                <a:latin typeface="Proxima Nova" panose="020B0503030502060204" pitchFamily="34" charset="0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621DDB-0908-784F-86F7-68C6120DB3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0850" y="603250"/>
            <a:ext cx="5105400" cy="51022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6B2172"/>
                </a:solidFill>
                <a:latin typeface="Proxima Nova Black" panose="020B0503030502060204" pitchFamily="34" charset="0"/>
              </a:defRPr>
            </a:lvl1pPr>
            <a:lvl2pPr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2pPr>
            <a:lvl3pPr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3pPr>
            <a:lvl4pPr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4pPr>
            <a:lvl5pPr>
              <a:defRPr b="0" i="0">
                <a:solidFill>
                  <a:srgbClr val="6B2172"/>
                </a:solidFill>
                <a:latin typeface="Proxima Nova" panose="020B050303050206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82C20E37-78BB-1249-86D1-473630CC978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538" y="6280150"/>
            <a:ext cx="4464050" cy="361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>
                    <a:lumMod val="50000"/>
                  </a:schemeClr>
                </a:solidFill>
                <a:latin typeface="Proxima Nova" panose="020B0503030502060204" pitchFamily="34" charset="0"/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87966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306C5C-A1F4-E447-9242-A14E4AB9213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B21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9A5301-861F-AF46-B647-2E1BBA3611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0810" y="5104803"/>
            <a:ext cx="2244737" cy="112731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F128EF-E162-AF40-A07C-BE7EDF135F5A}"/>
              </a:ext>
            </a:extLst>
          </p:cNvPr>
          <p:cNvCxnSpPr>
            <a:cxnSpLocks/>
          </p:cNvCxnSpPr>
          <p:nvPr userDrawn="1"/>
        </p:nvCxnSpPr>
        <p:spPr>
          <a:xfrm>
            <a:off x="374463" y="4476971"/>
            <a:ext cx="838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D14EDD-A40E-8542-9DEA-8F3AF67B29F3}"/>
              </a:ext>
            </a:extLst>
          </p:cNvPr>
          <p:cNvCxnSpPr>
            <a:cxnSpLocks/>
          </p:cNvCxnSpPr>
          <p:nvPr userDrawn="1"/>
        </p:nvCxnSpPr>
        <p:spPr>
          <a:xfrm flipV="1">
            <a:off x="8751644" y="3743327"/>
            <a:ext cx="1018451" cy="73364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34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DD3E00A-3BE9-BF40-BCB3-00E1E3066C01}"/>
              </a:ext>
            </a:extLst>
          </p:cNvPr>
          <p:cNvCxnSpPr>
            <a:cxnSpLocks/>
          </p:cNvCxnSpPr>
          <p:nvPr userDrawn="1"/>
        </p:nvCxnSpPr>
        <p:spPr>
          <a:xfrm>
            <a:off x="314325" y="6062879"/>
            <a:ext cx="10513825" cy="0"/>
          </a:xfrm>
          <a:prstGeom prst="line">
            <a:avLst/>
          </a:prstGeom>
          <a:ln>
            <a:solidFill>
              <a:srgbClr val="6B21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77DA8F-45DF-2B47-BA09-4A91D0207A3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823329" y="5329235"/>
            <a:ext cx="1018451" cy="733647"/>
          </a:xfrm>
          <a:prstGeom prst="line">
            <a:avLst/>
          </a:prstGeom>
          <a:ln>
            <a:solidFill>
              <a:srgbClr val="6B21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ED32E4C-380A-E047-9D94-5774977A2CD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295251" y="5989918"/>
            <a:ext cx="652182" cy="65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8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2" r:id="rId2"/>
    <p:sldLayoutId id="2147483774" r:id="rId3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EC708A-1038-7B49-9024-4A3B39131A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3133" y="1290638"/>
            <a:ext cx="9124915" cy="2595562"/>
          </a:xfrm>
        </p:spPr>
        <p:txBody>
          <a:bodyPr/>
          <a:lstStyle/>
          <a:p>
            <a:r>
              <a:rPr lang="en-US" dirty="0"/>
              <a:t>2022-23</a:t>
            </a:r>
          </a:p>
          <a:p>
            <a:r>
              <a:rPr lang="en-US" dirty="0"/>
              <a:t>Supported Courses</a:t>
            </a:r>
          </a:p>
        </p:txBody>
      </p:sp>
    </p:spTree>
    <p:extLst>
      <p:ext uri="{BB962C8B-B14F-4D97-AF65-F5344CB8AC3E}">
        <p14:creationId xmlns:p14="http://schemas.microsoft.com/office/powerpoint/2010/main" val="335480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290320-EDD4-9240-994B-035D15223B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E5AB8-942B-384A-8FFC-D2B0FDB9D4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Our aim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A85AC-BD61-CA4E-99E7-1F3CE1EFEC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893" y="2474384"/>
            <a:ext cx="11439523" cy="3208866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Proxima Nova"/>
              </a:rPr>
              <a:t>The focus of all our courses is to develop core skills and promote independent living, personal development and employability skills.</a:t>
            </a:r>
          </a:p>
          <a:p>
            <a:endParaRPr lang="en-US" dirty="0">
              <a:latin typeface="Proxima Nova"/>
            </a:endParaRPr>
          </a:p>
          <a:p>
            <a:r>
              <a:rPr lang="en-US" dirty="0">
                <a:latin typeface="Proxima Nova"/>
              </a:rPr>
              <a:t>Teaching takes place in small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6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400D1F-7BA6-EC40-B90E-5EC5BF1484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0EE-084C-4840-A49B-FA3F30267C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3538" y="339725"/>
            <a:ext cx="11637962" cy="5468938"/>
          </a:xfrm>
        </p:spPr>
        <p:txBody>
          <a:bodyPr lIns="91440" tIns="45720" rIns="91440" bIns="45720" anchor="t"/>
          <a:lstStyle/>
          <a:p>
            <a:r>
              <a:rPr lang="en-US" sz="3200" dirty="0">
                <a:latin typeface="Proxima Nova Black"/>
              </a:rPr>
              <a:t>Life Options Course: Part Time (2 days a week)</a:t>
            </a:r>
            <a:endParaRPr lang="en-US" sz="3200" dirty="0"/>
          </a:p>
          <a:p>
            <a:r>
              <a:rPr lang="en-US" sz="3200" dirty="0">
                <a:latin typeface="Proxima Nova Black"/>
              </a:rPr>
              <a:t>SCQF Level 1/2</a:t>
            </a:r>
          </a:p>
          <a:p>
            <a:endParaRPr lang="en-US" sz="2800" dirty="0">
              <a:latin typeface="Proxima Nova"/>
            </a:endParaRPr>
          </a:p>
          <a:p>
            <a:r>
              <a:rPr lang="en-US" sz="2800" dirty="0">
                <a:latin typeface="Proxima Nova"/>
              </a:rPr>
              <a:t>Course content may include</a:t>
            </a:r>
            <a:endParaRPr lang="en-US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Social skills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Drama</a:t>
            </a:r>
            <a:endParaRPr lang="en-US" sz="2400" b="0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Personal development</a:t>
            </a:r>
            <a:endParaRPr lang="en-US" sz="2400" b="0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Independent living</a:t>
            </a:r>
            <a:endParaRPr lang="en-US" sz="2400" b="0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Literacy and numeracy</a:t>
            </a:r>
            <a:endParaRPr lang="en-US" sz="2400" b="0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Safety and security</a:t>
            </a:r>
            <a:endParaRPr lang="en-US" sz="2400" b="0" dirty="0"/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</a:rPr>
              <a:t>Travel in the community</a:t>
            </a:r>
            <a:endParaRPr lang="en-US" sz="2400" b="0" dirty="0"/>
          </a:p>
          <a:p>
            <a:pPr marL="799465" lvl="1" indent="0">
              <a:buNone/>
            </a:pPr>
            <a:endParaRPr lang="en-US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04311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0EE-084C-4840-A49B-FA3F30267C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3538" y="276225"/>
            <a:ext cx="11415712" cy="5405438"/>
          </a:xfrm>
        </p:spPr>
        <p:txBody>
          <a:bodyPr lIns="91440" tIns="45720" rIns="91440" bIns="45720" anchor="t"/>
          <a:lstStyle/>
          <a:p>
            <a:r>
              <a:rPr lang="en-US" sz="3200" dirty="0">
                <a:latin typeface="Proxima Nova Black"/>
              </a:rPr>
              <a:t>Skills for Independence: Personal Development Award</a:t>
            </a:r>
            <a:endParaRPr lang="en-US" sz="3200" dirty="0"/>
          </a:p>
          <a:p>
            <a:r>
              <a:rPr lang="en-US" sz="3200" dirty="0">
                <a:latin typeface="Proxima Nova Black"/>
              </a:rPr>
              <a:t>Full Time (3 days a week)</a:t>
            </a:r>
            <a:endParaRPr lang="en-US" sz="3200" dirty="0"/>
          </a:p>
          <a:p>
            <a:r>
              <a:rPr lang="en-US" sz="3200" dirty="0">
                <a:latin typeface="Proxima Nova"/>
              </a:rPr>
              <a:t>SCQF </a:t>
            </a:r>
            <a:r>
              <a:rPr lang="en-US" sz="3200">
                <a:latin typeface="Proxima Nova"/>
              </a:rPr>
              <a:t>Level 2</a:t>
            </a:r>
          </a:p>
          <a:p>
            <a:endParaRPr lang="en-US" sz="3200" dirty="0">
              <a:latin typeface="Proxima Nova"/>
            </a:endParaRPr>
          </a:p>
          <a:p>
            <a:r>
              <a:rPr lang="en-US" sz="2800" dirty="0">
                <a:latin typeface="Proxima Nova"/>
              </a:rPr>
              <a:t>Course content may include</a:t>
            </a:r>
            <a:r>
              <a:rPr lang="en-US" sz="2400" dirty="0">
                <a:latin typeface="Proxima Nova"/>
              </a:rPr>
              <a:t>: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Communication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Numeracy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Financial Capability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Environmental studies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Self-awareness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Practical Craft Skills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Drama</a:t>
            </a:r>
          </a:p>
          <a:p>
            <a:endParaRPr lang="en-US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64409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400D1F-7BA6-EC40-B90E-5EC5BF1484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0EE-084C-4840-A49B-FA3F30267C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9455" y="212725"/>
            <a:ext cx="11489795" cy="5595938"/>
          </a:xfrm>
        </p:spPr>
        <p:txBody>
          <a:bodyPr lIns="91440" tIns="45720" rIns="91440" bIns="45720" anchor="t"/>
          <a:lstStyle/>
          <a:p>
            <a:r>
              <a:rPr lang="en-US" sz="3200" dirty="0">
                <a:latin typeface="Proxima Nova Black"/>
              </a:rPr>
              <a:t>Skills for Life and Work: Personal Development Award</a:t>
            </a:r>
            <a:endParaRPr lang="en-US" dirty="0"/>
          </a:p>
          <a:p>
            <a:r>
              <a:rPr lang="en-US" sz="3200" dirty="0">
                <a:latin typeface="Proxima Nova Black"/>
              </a:rPr>
              <a:t>Full Time (3 days a week)</a:t>
            </a:r>
            <a:endParaRPr lang="en-US" dirty="0"/>
          </a:p>
          <a:p>
            <a:r>
              <a:rPr lang="en-US" sz="3200" dirty="0">
                <a:latin typeface="Proxima Nova Black"/>
              </a:rPr>
              <a:t>SCQF Level 3</a:t>
            </a:r>
            <a:endParaRPr lang="en-US" dirty="0"/>
          </a:p>
          <a:p>
            <a:endParaRPr lang="en-US" sz="3200" dirty="0">
              <a:latin typeface="Proxima Nova Black"/>
            </a:endParaRPr>
          </a:p>
          <a:p>
            <a:r>
              <a:rPr lang="en-US" sz="2800" dirty="0">
                <a:latin typeface="Proxima Nova"/>
              </a:rPr>
              <a:t>Course content may include: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Core Skills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IT and Office Skills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Photography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Personal development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Preparing for employment</a:t>
            </a:r>
          </a:p>
          <a:p>
            <a:pPr marL="342900" indent="-342900">
              <a:buChar char="•"/>
            </a:pPr>
            <a:r>
              <a:rPr lang="en-US" sz="2400" b="0" dirty="0">
                <a:latin typeface="Proxima Nova"/>
                <a:cs typeface="Arial"/>
              </a:rPr>
              <a:t>College based work placeme</a:t>
            </a:r>
            <a:r>
              <a:rPr lang="en-US" sz="2800" b="0" dirty="0">
                <a:latin typeface="Proxima Nova"/>
                <a:cs typeface="Arial"/>
              </a:rPr>
              <a:t>nt</a:t>
            </a:r>
          </a:p>
          <a:p>
            <a:pPr marL="1370965" lvl="1" indent="-5715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8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400D1F-7BA6-EC40-B90E-5EC5BF1484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0EE-084C-4840-A49B-FA3F30267C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3538" y="403225"/>
            <a:ext cx="11436878" cy="5405438"/>
          </a:xfrm>
        </p:spPr>
        <p:txBody>
          <a:bodyPr lIns="91440" tIns="45720" rIns="91440" bIns="45720" anchor="t"/>
          <a:lstStyle/>
          <a:p>
            <a:r>
              <a:rPr lang="en-US" sz="3200" dirty="0">
                <a:latin typeface="Proxima Nova Black"/>
              </a:rPr>
              <a:t>Get Ready for Employment: Full Time (3 days a week) </a:t>
            </a:r>
            <a:endParaRPr lang="en-US" sz="3200" dirty="0"/>
          </a:p>
          <a:p>
            <a:r>
              <a:rPr lang="en-US" sz="3200" dirty="0">
                <a:latin typeface="Proxima Nova Black"/>
              </a:rPr>
              <a:t>(Course currently under development)   SCQF Level 4</a:t>
            </a:r>
          </a:p>
          <a:p>
            <a:endParaRPr lang="en-US" sz="2400" dirty="0">
              <a:latin typeface="Proxima Nova"/>
            </a:endParaRPr>
          </a:p>
          <a:p>
            <a:r>
              <a:rPr lang="en-US" sz="2800" dirty="0">
                <a:latin typeface="Proxima Nova"/>
              </a:rPr>
              <a:t>Course content may include:</a:t>
            </a:r>
          </a:p>
          <a:p>
            <a:pPr marL="457200" indent="-457200">
              <a:buChar char="•"/>
            </a:pPr>
            <a:r>
              <a:rPr lang="en-GB" sz="2400" b="0" dirty="0">
                <a:latin typeface="Proxima Nova"/>
                <a:cs typeface="Arial"/>
              </a:rPr>
              <a:t>Personal goals</a:t>
            </a:r>
            <a:endParaRPr lang="en-US" sz="2400" b="0" dirty="0">
              <a:latin typeface="Proxima Nova"/>
              <a:cs typeface="Arial"/>
            </a:endParaRPr>
          </a:p>
          <a:p>
            <a:pPr marL="457200" indent="-457200">
              <a:buChar char="•"/>
            </a:pPr>
            <a:r>
              <a:rPr lang="en-GB" sz="2400" b="0" dirty="0">
                <a:latin typeface="Proxima Nova"/>
                <a:cs typeface="Arial"/>
              </a:rPr>
              <a:t>Wellbeing Award</a:t>
            </a:r>
          </a:p>
          <a:p>
            <a:pPr marL="457200" indent="-457200">
              <a:buChar char="•"/>
            </a:pPr>
            <a:r>
              <a:rPr lang="en-GB" sz="2400" b="0" dirty="0">
                <a:latin typeface="Proxima Nova"/>
                <a:cs typeface="Arial"/>
              </a:rPr>
              <a:t>Building employability skills</a:t>
            </a:r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GB" sz="2400" b="0" dirty="0">
                <a:latin typeface="Proxima Nova"/>
                <a:cs typeface="Arial"/>
              </a:rPr>
              <a:t>Problem solving</a:t>
            </a:r>
            <a:endParaRPr lang="en-US" sz="2400" b="0" dirty="0">
              <a:latin typeface="Proxima Nova"/>
              <a:cs typeface="Arial"/>
            </a:endParaRPr>
          </a:p>
          <a:p>
            <a:pPr marL="457200" indent="-457200">
              <a:buFont typeface="Arial,Sans-Serif" panose="020B0604020202020204" pitchFamily="34" charset="0"/>
              <a:buChar char="•"/>
            </a:pPr>
            <a:r>
              <a:rPr lang="en-GB" sz="2400" b="0" dirty="0">
                <a:latin typeface="Proxima Nova"/>
                <a:cs typeface="Arial"/>
              </a:rPr>
              <a:t>Working with others</a:t>
            </a:r>
            <a:endParaRPr lang="en-GB" sz="2400" dirty="0">
              <a:latin typeface="Proxima Nova"/>
            </a:endParaRPr>
          </a:p>
          <a:p>
            <a:pPr marL="457200" indent="-457200">
              <a:buChar char="•"/>
            </a:pPr>
            <a:r>
              <a:rPr lang="en-GB" sz="2400" b="0" dirty="0">
                <a:latin typeface="Proxima Nova"/>
                <a:cs typeface="Arial"/>
              </a:rPr>
              <a:t>Work placements with local employers</a:t>
            </a:r>
          </a:p>
          <a:p>
            <a:pPr marL="457200" indent="-457200">
              <a:buChar char="•"/>
            </a:pPr>
            <a:r>
              <a:rPr lang="en-GB" sz="2400" b="0" dirty="0">
                <a:latin typeface="Proxima Nova"/>
                <a:cs typeface="Arial"/>
              </a:rPr>
              <a:t>Enterprise activity</a:t>
            </a:r>
          </a:p>
          <a:p>
            <a:pPr marL="457200" indent="-457200">
              <a:buChar char="•"/>
            </a:pPr>
            <a:endParaRPr lang="en-GB" sz="2800" b="0" dirty="0">
              <a:latin typeface="Proxima Nova"/>
              <a:cs typeface="Arial"/>
            </a:endParaRPr>
          </a:p>
          <a:p>
            <a:pPr marL="457200" indent="-457200">
              <a:buChar char="•"/>
            </a:pPr>
            <a:endParaRPr lang="en-GB" sz="2800" b="0" dirty="0">
              <a:latin typeface="Arial"/>
              <a:cs typeface="Arial"/>
            </a:endParaRPr>
          </a:p>
          <a:p>
            <a:pPr marL="799465" lvl="1" indent="0">
              <a:buNone/>
            </a:pPr>
            <a:endParaRPr lang="en-US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01599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400D1F-7BA6-EC40-B90E-5EC5BF1484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0EE-084C-4840-A49B-FA3F30267C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3538" y="807931"/>
            <a:ext cx="11288712" cy="5320772"/>
          </a:xfrm>
        </p:spPr>
        <p:txBody>
          <a:bodyPr lIns="91440" tIns="45720" rIns="91440" bIns="45720" anchor="t"/>
          <a:lstStyle/>
          <a:p>
            <a:r>
              <a:rPr lang="en-US" sz="3800" dirty="0">
                <a:latin typeface="Proxima Nova Black"/>
              </a:rPr>
              <a:t>Potential progression Routes</a:t>
            </a:r>
          </a:p>
          <a:p>
            <a:endParaRPr lang="en-US" sz="2800" b="0" dirty="0">
              <a:latin typeface="Proxima Nova Black"/>
            </a:endParaRPr>
          </a:p>
          <a:p>
            <a:endParaRPr lang="en-US" sz="2800" b="0" dirty="0">
              <a:latin typeface="Proxima Nova Black"/>
            </a:endParaRPr>
          </a:p>
          <a:p>
            <a:pPr marL="457200" indent="-457200">
              <a:buChar char="•"/>
            </a:pPr>
            <a:r>
              <a:rPr lang="en-US" sz="2800" b="0" dirty="0">
                <a:latin typeface="Proxima Nova"/>
              </a:rPr>
              <a:t>further supported college </a:t>
            </a:r>
            <a:r>
              <a:rPr lang="en-US" sz="2800" b="0" dirty="0" err="1">
                <a:latin typeface="Proxima Nova"/>
              </a:rPr>
              <a:t>programmes</a:t>
            </a:r>
            <a:r>
              <a:rPr lang="en-US" sz="2800" b="0" dirty="0">
                <a:latin typeface="Proxima Nova"/>
              </a:rPr>
              <a:t> </a:t>
            </a:r>
          </a:p>
          <a:p>
            <a:pPr marL="457200" indent="-457200">
              <a:buChar char="•"/>
            </a:pPr>
            <a:r>
              <a:rPr lang="en-US" sz="2800" b="0" dirty="0">
                <a:latin typeface="Proxima Nova"/>
              </a:rPr>
              <a:t>mainstream courses of study</a:t>
            </a:r>
          </a:p>
          <a:p>
            <a:pPr marL="457200" indent="-457200">
              <a:buChar char="•"/>
            </a:pPr>
            <a:r>
              <a:rPr lang="en-US" sz="2800" b="0" dirty="0">
                <a:latin typeface="Proxima Nova"/>
              </a:rPr>
              <a:t>voluntary work </a:t>
            </a:r>
          </a:p>
          <a:p>
            <a:pPr marL="457200" indent="-457200">
              <a:buChar char="•"/>
            </a:pPr>
            <a:r>
              <a:rPr lang="en-US" sz="2800" b="0" dirty="0">
                <a:latin typeface="Proxima Nova"/>
              </a:rPr>
              <a:t>employment</a:t>
            </a:r>
          </a:p>
          <a:p>
            <a:pPr marL="799465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4009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1F19EDDC192D44BB5C16E311B56B19" ma:contentTypeVersion="10" ma:contentTypeDescription="Create a new document." ma:contentTypeScope="" ma:versionID="2c53d25975df60da52f02a346fc87844">
  <xsd:schema xmlns:xsd="http://www.w3.org/2001/XMLSchema" xmlns:xs="http://www.w3.org/2001/XMLSchema" xmlns:p="http://schemas.microsoft.com/office/2006/metadata/properties" xmlns:ns1="http://schemas.microsoft.com/sharepoint/v3" xmlns:ns2="707b86a8-8d7d-4ba0-8fd6-50d819008919" xmlns:ns3="8f60aaa3-428e-4b5e-9da6-bf79433a6059" targetNamespace="http://schemas.microsoft.com/office/2006/metadata/properties" ma:root="true" ma:fieldsID="d61a69b4b2a961d4f0791eaea8afa28c" ns1:_="" ns2:_="" ns3:_="">
    <xsd:import namespace="http://schemas.microsoft.com/sharepoint/v3"/>
    <xsd:import namespace="707b86a8-8d7d-4ba0-8fd6-50d819008919"/>
    <xsd:import namespace="8f60aaa3-428e-4b5e-9da6-bf79433a605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partment"/>
                <xsd:element ref="ns3:SharedWithUsers" minOccurs="0"/>
                <xsd:element ref="ns2:Comments" minOccurs="0"/>
                <xsd:element ref="ns2:Owner"/>
                <xsd:element ref="ns2:Archived" minOccurs="0"/>
                <xsd:element ref="ns2:Quality_x0020_Manua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7b86a8-8d7d-4ba0-8fd6-50d819008919" elementFormDefault="qualified">
    <xsd:import namespace="http://schemas.microsoft.com/office/2006/documentManagement/types"/>
    <xsd:import namespace="http://schemas.microsoft.com/office/infopath/2007/PartnerControls"/>
    <xsd:element name="Department" ma:index="10" ma:displayName="Department" ma:format="Dropdown" ma:internalName="Department">
      <xsd:simpleType>
        <xsd:restriction base="dms:Choice">
          <xsd:enumeration value="Test Department"/>
          <xsd:enumeration value="Construction"/>
          <xsd:enumeration value="Finance"/>
          <xsd:enumeration value="Facilities"/>
          <xsd:enumeration value="Care"/>
          <xsd:enumeration value="Business"/>
          <xsd:enumeration value="Alt Funding"/>
          <xsd:enumeration value="SMT"/>
          <xsd:enumeration value="Human Resources"/>
          <xsd:enumeration value="Student Services"/>
          <xsd:enumeration value="MIS"/>
          <xsd:enumeration value="Guest external Department"/>
          <xsd:enumeration value="Marketing"/>
          <xsd:enumeration value="Students"/>
          <xsd:enumeration value="Quality"/>
        </xsd:restriction>
      </xsd:simpleType>
    </xsd:element>
    <xsd:element name="Comments" ma:index="12" nillable="true" ma:displayName="Comments" ma:internalName="Comments">
      <xsd:simpleType>
        <xsd:restriction base="dms:Text">
          <xsd:maxLength value="255"/>
        </xsd:restriction>
      </xsd:simpleType>
    </xsd:element>
    <xsd:element name="Owner" ma:index="13" ma:displayName="Owner" ma:list="UserInfo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d" ma:index="14" nillable="true" ma:displayName="Archived" ma:default="0" ma:indexed="true" ma:internalName="Archived">
      <xsd:simpleType>
        <xsd:restriction base="dms:Boolean"/>
      </xsd:simpleType>
    </xsd:element>
    <xsd:element name="Quality_x0020_Manual" ma:index="15" nillable="true" ma:displayName="Quality Manual" ma:default="0" ma:indexed="true" ma:internalName="Quality_x0020_Manual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0aaa3-428e-4b5e-9da6-bf79433a60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707b86a8-8d7d-4ba0-8fd6-50d819008919">Marketing</Department>
    <Quality_x0020_Manual xmlns="707b86a8-8d7d-4ba0-8fd6-50d819008919">false</Quality_x0020_Manual>
    <Comments xmlns="707b86a8-8d7d-4ba0-8fd6-50d819008919" xsi:nil="true"/>
    <PublishingExpirationDate xmlns="http://schemas.microsoft.com/sharepoint/v3" xsi:nil="true"/>
    <Archived xmlns="707b86a8-8d7d-4ba0-8fd6-50d819008919">false</Archived>
    <PublishingStartDate xmlns="http://schemas.microsoft.com/sharepoint/v3" xsi:nil="true"/>
    <Owner xmlns="707b86a8-8d7d-4ba0-8fd6-50d819008919">
      <UserInfo>
        <DisplayName>Lucy Flynn</DisplayName>
        <AccountId>42</AccountId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23744076-4698-43BE-9D19-65D71F2AD6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07b86a8-8d7d-4ba0-8fd6-50d819008919"/>
    <ds:schemaRef ds:uri="8f60aaa3-428e-4b5e-9da6-bf79433a60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09262E-FCF7-4BB8-B1E6-4FAE96F671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D82E09-9D3C-46BB-B9A1-96412BC88C80}">
  <ds:schemaRefs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707b86a8-8d7d-4ba0-8fd6-50d819008919"/>
    <ds:schemaRef ds:uri="http://schemas.openxmlformats.org/package/2006/metadata/core-properties"/>
    <ds:schemaRef ds:uri="8f60aaa3-428e-4b5e-9da6-bf79433a605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204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PStewart</dc:creator>
  <cp:lastModifiedBy>Frances Bonner</cp:lastModifiedBy>
  <cp:revision>204</cp:revision>
  <cp:lastPrinted>2021-10-27T14:46:41Z</cp:lastPrinted>
  <dcterms:created xsi:type="dcterms:W3CDTF">2018-05-21T08:51:05Z</dcterms:created>
  <dcterms:modified xsi:type="dcterms:W3CDTF">2021-11-02T11:27:43Z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0x010100E41F19EDDC192D44BB5C16E311B56B19</vt:lpwstr>
  </property>
</Properties>
</file>