
<file path=[Content_Types].xml><?xml version="1.0" encoding="utf-8"?>
<Types xmlns="http://schemas.openxmlformats.org/package/2006/content-types">
  <Default Extension="A" ContentType="image/png"/>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6"/>
  </p:notesMasterIdLst>
  <p:sldIdLst>
    <p:sldId id="325" r:id="rId5"/>
    <p:sldId id="354" r:id="rId6"/>
    <p:sldId id="326" r:id="rId7"/>
    <p:sldId id="346" r:id="rId8"/>
    <p:sldId id="356" r:id="rId9"/>
    <p:sldId id="306" r:id="rId10"/>
    <p:sldId id="358" r:id="rId11"/>
    <p:sldId id="314" r:id="rId12"/>
    <p:sldId id="370" r:id="rId13"/>
    <p:sldId id="369" r:id="rId14"/>
    <p:sldId id="367" r:id="rId15"/>
    <p:sldId id="371" r:id="rId16"/>
    <p:sldId id="372" r:id="rId17"/>
    <p:sldId id="373" r:id="rId18"/>
    <p:sldId id="374" r:id="rId19"/>
    <p:sldId id="375" r:id="rId20"/>
    <p:sldId id="377" r:id="rId21"/>
    <p:sldId id="365" r:id="rId22"/>
    <p:sldId id="366" r:id="rId23"/>
    <p:sldId id="378" r:id="rId24"/>
    <p:sldId id="331" r:id="rId25"/>
  </p:sldIdLst>
  <p:sldSz cx="12192000" cy="6858000"/>
  <p:notesSz cx="6858000" cy="9144000"/>
  <p:embeddedFontLs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hEFx+3AkKtyqhkpKfBAA8EPeAja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Maclaverty" initials="JM" lastIdx="12" clrIdx="0">
    <p:extLst>
      <p:ext uri="{19B8F6BF-5375-455C-9EA6-DF929625EA0E}">
        <p15:presenceInfo xmlns:p15="http://schemas.microsoft.com/office/powerpoint/2012/main" userId="S::JMaclaverty@maximusuk.co.uk::d39d008e-71e0-4876-8edc-cf4799cb296e" providerId="AD"/>
      </p:ext>
    </p:extLst>
  </p:cmAuthor>
  <p:cmAuthor id="2" name="Cathy Hands" initials="CH" lastIdx="18" clrIdx="1">
    <p:extLst>
      <p:ext uri="{19B8F6BF-5375-455C-9EA6-DF929625EA0E}">
        <p15:presenceInfo xmlns:p15="http://schemas.microsoft.com/office/powerpoint/2012/main" userId="S::CHands@maximusuk.co.uk::72a8be74-da2c-4977-840e-63ae4d0b5c02" providerId="AD"/>
      </p:ext>
    </p:extLst>
  </p:cmAuthor>
  <p:cmAuthor id="3" name="Nisha Gohel" initials="NG" lastIdx="57" clrIdx="2">
    <p:extLst>
      <p:ext uri="{19B8F6BF-5375-455C-9EA6-DF929625EA0E}">
        <p15:presenceInfo xmlns:p15="http://schemas.microsoft.com/office/powerpoint/2012/main" userId="S::NGohel@maximusuk.co.uk::32ba9c9a-56c4-40da-bebd-53757ac562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98CF"/>
    <a:srgbClr val="6FBAAE"/>
    <a:srgbClr val="E07E34"/>
    <a:srgbClr val="D0AF21"/>
    <a:srgbClr val="E6E6E6"/>
    <a:srgbClr val="C97CAD"/>
    <a:srgbClr val="8ABD55"/>
    <a:srgbClr val="2B254B"/>
    <a:srgbClr val="5E7A3F"/>
    <a:srgbClr val="3957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01" autoAdjust="0"/>
    <p:restoredTop sz="90327" autoAdjust="0"/>
  </p:normalViewPr>
  <p:slideViewPr>
    <p:cSldViewPr snapToGrid="0">
      <p:cViewPr varScale="1">
        <p:scale>
          <a:sx n="60" d="100"/>
          <a:sy n="60" d="100"/>
        </p:scale>
        <p:origin x="11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21" Type="http://schemas.openxmlformats.org/officeDocument/2006/relationships/slide" Target="slides/slide17.xml"/><Relationship Id="rId76"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70" Type="http://customschemas.google.com/relationships/presentationmetadata" Target="meta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4.xml"/><Relationship Id="rId72"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y Hands" userId="72a8be74-da2c-4977-840e-63ae4d0b5c02" providerId="ADAL" clId="{03AAD587-BCEF-4A83-AF09-B2E95951BA62}"/>
    <pc:docChg chg="modSld">
      <pc:chgData name="Cathy Hands" userId="72a8be74-da2c-4977-840e-63ae4d0b5c02" providerId="ADAL" clId="{03AAD587-BCEF-4A83-AF09-B2E95951BA62}" dt="2021-05-14T11:29:21.071" v="12" actId="20577"/>
      <pc:docMkLst>
        <pc:docMk/>
      </pc:docMkLst>
      <pc:sldChg chg="modSp mod">
        <pc:chgData name="Cathy Hands" userId="72a8be74-da2c-4977-840e-63ae4d0b5c02" providerId="ADAL" clId="{03AAD587-BCEF-4A83-AF09-B2E95951BA62}" dt="2021-05-14T11:29:21.071" v="12" actId="20577"/>
        <pc:sldMkLst>
          <pc:docMk/>
          <pc:sldMk cId="939220082" sldId="371"/>
        </pc:sldMkLst>
        <pc:spChg chg="mod">
          <ac:chgData name="Cathy Hands" userId="72a8be74-da2c-4977-840e-63ae4d0b5c02" providerId="ADAL" clId="{03AAD587-BCEF-4A83-AF09-B2E95951BA62}" dt="2021-05-14T11:08:55.285" v="3" actId="20577"/>
          <ac:spMkLst>
            <pc:docMk/>
            <pc:sldMk cId="939220082" sldId="371"/>
            <ac:spMk id="19" creationId="{8D4AD1C3-70CF-4B0F-A0F6-610879A647FA}"/>
          </ac:spMkLst>
        </pc:spChg>
        <pc:spChg chg="mod">
          <ac:chgData name="Cathy Hands" userId="72a8be74-da2c-4977-840e-63ae4d0b5c02" providerId="ADAL" clId="{03AAD587-BCEF-4A83-AF09-B2E95951BA62}" dt="2021-05-14T11:29:21.071" v="12" actId="20577"/>
          <ac:spMkLst>
            <pc:docMk/>
            <pc:sldMk cId="939220082" sldId="371"/>
            <ac:spMk id="20" creationId="{58B40491-5BCF-4395-9E00-70687E7D369C}"/>
          </ac:spMkLst>
        </pc:spChg>
      </pc:sldChg>
      <pc:sldChg chg="modSp mod">
        <pc:chgData name="Cathy Hands" userId="72a8be74-da2c-4977-840e-63ae4d0b5c02" providerId="ADAL" clId="{03AAD587-BCEF-4A83-AF09-B2E95951BA62}" dt="2021-05-14T11:12:46.673" v="11" actId="20577"/>
        <pc:sldMkLst>
          <pc:docMk/>
          <pc:sldMk cId="1346633007" sldId="375"/>
        </pc:sldMkLst>
        <pc:spChg chg="mod">
          <ac:chgData name="Cathy Hands" userId="72a8be74-da2c-4977-840e-63ae4d0b5c02" providerId="ADAL" clId="{03AAD587-BCEF-4A83-AF09-B2E95951BA62}" dt="2021-05-14T11:12:46.673" v="11" actId="20577"/>
          <ac:spMkLst>
            <pc:docMk/>
            <pc:sldMk cId="1346633007" sldId="375"/>
            <ac:spMk id="8" creationId="{0A550086-CC1F-4768-99A1-7FB4E5CFED6B}"/>
          </ac:spMkLst>
        </pc:spChg>
      </pc:sldChg>
      <pc:sldChg chg="modSp mod">
        <pc:chgData name="Cathy Hands" userId="72a8be74-da2c-4977-840e-63ae4d0b5c02" providerId="ADAL" clId="{03AAD587-BCEF-4A83-AF09-B2E95951BA62}" dt="2021-05-14T11:09:07.804" v="7" actId="20577"/>
        <pc:sldMkLst>
          <pc:docMk/>
          <pc:sldMk cId="1811053818" sldId="379"/>
        </pc:sldMkLst>
        <pc:spChg chg="mod">
          <ac:chgData name="Cathy Hands" userId="72a8be74-da2c-4977-840e-63ae4d0b5c02" providerId="ADAL" clId="{03AAD587-BCEF-4A83-AF09-B2E95951BA62}" dt="2021-05-14T11:09:07.804" v="7" actId="20577"/>
          <ac:spMkLst>
            <pc:docMk/>
            <pc:sldMk cId="1811053818" sldId="379"/>
            <ac:spMk id="16" creationId="{45B15E68-1434-4689-A258-4849BFA644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9086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1" name="Google Shape;64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1223210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222" name="Google Shape;22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2967089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222" name="Google Shape;22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439125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222" name="Google Shape;22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3807973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222" name="Google Shape;22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extLst>
      <p:ext uri="{BB962C8B-B14F-4D97-AF65-F5344CB8AC3E}">
        <p14:creationId xmlns:p14="http://schemas.microsoft.com/office/powerpoint/2010/main" val="2916639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0201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222" name="Google Shape;22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extLst>
      <p:ext uri="{BB962C8B-B14F-4D97-AF65-F5344CB8AC3E}">
        <p14:creationId xmlns:p14="http://schemas.microsoft.com/office/powerpoint/2010/main" val="260509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604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1" name="Google Shape;64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extLst>
      <p:ext uri="{BB962C8B-B14F-4D97-AF65-F5344CB8AC3E}">
        <p14:creationId xmlns:p14="http://schemas.microsoft.com/office/powerpoint/2010/main" val="2271197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222" name="Google Shape;22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extLst>
      <p:ext uri="{BB962C8B-B14F-4D97-AF65-F5344CB8AC3E}">
        <p14:creationId xmlns:p14="http://schemas.microsoft.com/office/powerpoint/2010/main" val="4002291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a6f5ec612c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a6f5ec612c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6" name="Google Shape;86;ga6f5ec612c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569464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222" name="Google Shape;22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extLst>
      <p:ext uri="{BB962C8B-B14F-4D97-AF65-F5344CB8AC3E}">
        <p14:creationId xmlns:p14="http://schemas.microsoft.com/office/powerpoint/2010/main" val="253630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222" name="Google Shape;22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extLst>
      <p:ext uri="{BB962C8B-B14F-4D97-AF65-F5344CB8AC3E}">
        <p14:creationId xmlns:p14="http://schemas.microsoft.com/office/powerpoint/2010/main" val="659799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222" name="Google Shape;22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1200700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1" type="title">
  <p:cSld name="TITLE">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4"/>
          <p:cNvSpPr txBox="1">
            <a:spLocks noGrp="1"/>
          </p:cNvSpPr>
          <p:nvPr>
            <p:ph type="ctrTitle"/>
          </p:nvPr>
        </p:nvSpPr>
        <p:spPr>
          <a:xfrm>
            <a:off x="704850" y="614362"/>
            <a:ext cx="9144000" cy="5909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3600"/>
              <a:buFont typeface="Arial"/>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4"/>
          <p:cNvSpPr txBox="1">
            <a:spLocks noGrp="1"/>
          </p:cNvSpPr>
          <p:nvPr>
            <p:ph type="subTitle" idx="1"/>
          </p:nvPr>
        </p:nvSpPr>
        <p:spPr>
          <a:xfrm>
            <a:off x="704850" y="1344613"/>
            <a:ext cx="9144000" cy="1655762"/>
          </a:xfrm>
          <a:prstGeom prst="rect">
            <a:avLst/>
          </a:prstGeom>
          <a:noFill/>
          <a:ln>
            <a:noFill/>
          </a:ln>
        </p:spPr>
        <p:txBody>
          <a:bodyPr spcFirstLastPara="1" wrap="square" lIns="91425" tIns="45700" rIns="91425" bIns="45700" anchor="t" anchorCtr="0">
            <a:normAutofit/>
          </a:bodyPr>
          <a:lstStyle>
            <a:lvl1pPr lvl="0" algn="l">
              <a:lnSpc>
                <a:spcPct val="120000"/>
              </a:lnSpc>
              <a:spcBef>
                <a:spcPts val="0"/>
              </a:spcBef>
              <a:spcAft>
                <a:spcPts val="0"/>
              </a:spcAft>
              <a:buClr>
                <a:schemeClr val="lt1"/>
              </a:buClr>
              <a:buSzPts val="2400"/>
              <a:buNone/>
              <a:defRPr sz="2400" b="1">
                <a:solidFill>
                  <a:schemeClr val="lt1"/>
                </a:solidFill>
              </a:defRPr>
            </a:lvl1pPr>
            <a:lvl2pPr lvl="1" algn="ctr">
              <a:lnSpc>
                <a:spcPct val="120000"/>
              </a:lnSpc>
              <a:spcBef>
                <a:spcPts val="0"/>
              </a:spcBef>
              <a:spcAft>
                <a:spcPts val="0"/>
              </a:spcAft>
              <a:buClr>
                <a:srgbClr val="666666"/>
              </a:buClr>
              <a:buSzPts val="2000"/>
              <a:buNone/>
              <a:defRPr sz="2000"/>
            </a:lvl2pPr>
            <a:lvl3pPr lvl="2" algn="ctr">
              <a:lnSpc>
                <a:spcPct val="120000"/>
              </a:lnSpc>
              <a:spcBef>
                <a:spcPts val="0"/>
              </a:spcBef>
              <a:spcAft>
                <a:spcPts val="0"/>
              </a:spcAft>
              <a:buClr>
                <a:srgbClr val="666666"/>
              </a:buClr>
              <a:buSzPts val="1800"/>
              <a:buNone/>
              <a:defRPr sz="1800"/>
            </a:lvl3pPr>
            <a:lvl4pPr lvl="3" algn="ctr">
              <a:lnSpc>
                <a:spcPct val="120000"/>
              </a:lnSpc>
              <a:spcBef>
                <a:spcPts val="0"/>
              </a:spcBef>
              <a:spcAft>
                <a:spcPts val="0"/>
              </a:spcAft>
              <a:buClr>
                <a:srgbClr val="666666"/>
              </a:buClr>
              <a:buSzPts val="1600"/>
              <a:buNone/>
              <a:defRPr sz="1600"/>
            </a:lvl4pPr>
            <a:lvl5pPr lvl="4" algn="ctr">
              <a:lnSpc>
                <a:spcPct val="120000"/>
              </a:lnSpc>
              <a:spcBef>
                <a:spcPts val="0"/>
              </a:spcBef>
              <a:spcAft>
                <a:spcPts val="0"/>
              </a:spcAft>
              <a:buClr>
                <a:srgbClr val="66666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46"/>
          <p:cNvSpPr txBox="1">
            <a:spLocks noGrp="1"/>
          </p:cNvSpPr>
          <p:nvPr>
            <p:ph type="ctrTitle"/>
          </p:nvPr>
        </p:nvSpPr>
        <p:spPr>
          <a:xfrm>
            <a:off x="704850" y="614362"/>
            <a:ext cx="9144000" cy="5909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3600"/>
              <a:buFont typeface="Arial"/>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6"/>
          <p:cNvSpPr txBox="1">
            <a:spLocks noGrp="1"/>
          </p:cNvSpPr>
          <p:nvPr>
            <p:ph type="subTitle" idx="1"/>
          </p:nvPr>
        </p:nvSpPr>
        <p:spPr>
          <a:xfrm>
            <a:off x="704850" y="1344613"/>
            <a:ext cx="9144000" cy="1655762"/>
          </a:xfrm>
          <a:prstGeom prst="rect">
            <a:avLst/>
          </a:prstGeom>
          <a:noFill/>
          <a:ln>
            <a:noFill/>
          </a:ln>
        </p:spPr>
        <p:txBody>
          <a:bodyPr spcFirstLastPara="1" wrap="square" lIns="91425" tIns="45700" rIns="91425" bIns="45700" anchor="t" anchorCtr="0">
            <a:normAutofit/>
          </a:bodyPr>
          <a:lstStyle>
            <a:lvl1pPr lvl="0" algn="l">
              <a:lnSpc>
                <a:spcPct val="120000"/>
              </a:lnSpc>
              <a:spcBef>
                <a:spcPts val="0"/>
              </a:spcBef>
              <a:spcAft>
                <a:spcPts val="0"/>
              </a:spcAft>
              <a:buClr>
                <a:schemeClr val="lt1"/>
              </a:buClr>
              <a:buSzPts val="2400"/>
              <a:buNone/>
              <a:defRPr sz="2400" b="1">
                <a:solidFill>
                  <a:schemeClr val="lt1"/>
                </a:solidFill>
              </a:defRPr>
            </a:lvl1pPr>
            <a:lvl2pPr lvl="1" algn="ctr">
              <a:lnSpc>
                <a:spcPct val="120000"/>
              </a:lnSpc>
              <a:spcBef>
                <a:spcPts val="0"/>
              </a:spcBef>
              <a:spcAft>
                <a:spcPts val="0"/>
              </a:spcAft>
              <a:buClr>
                <a:srgbClr val="666666"/>
              </a:buClr>
              <a:buSzPts val="2000"/>
              <a:buNone/>
              <a:defRPr sz="2000"/>
            </a:lvl2pPr>
            <a:lvl3pPr lvl="2" algn="ctr">
              <a:lnSpc>
                <a:spcPct val="120000"/>
              </a:lnSpc>
              <a:spcBef>
                <a:spcPts val="0"/>
              </a:spcBef>
              <a:spcAft>
                <a:spcPts val="0"/>
              </a:spcAft>
              <a:buClr>
                <a:srgbClr val="666666"/>
              </a:buClr>
              <a:buSzPts val="1800"/>
              <a:buNone/>
              <a:defRPr sz="1800"/>
            </a:lvl3pPr>
            <a:lvl4pPr lvl="3" algn="ctr">
              <a:lnSpc>
                <a:spcPct val="120000"/>
              </a:lnSpc>
              <a:spcBef>
                <a:spcPts val="0"/>
              </a:spcBef>
              <a:spcAft>
                <a:spcPts val="0"/>
              </a:spcAft>
              <a:buClr>
                <a:srgbClr val="666666"/>
              </a:buClr>
              <a:buSzPts val="1600"/>
              <a:buNone/>
              <a:defRPr sz="1600"/>
            </a:lvl4pPr>
            <a:lvl5pPr lvl="4" algn="ctr">
              <a:lnSpc>
                <a:spcPct val="120000"/>
              </a:lnSpc>
              <a:spcBef>
                <a:spcPts val="0"/>
              </a:spcBef>
              <a:spcAft>
                <a:spcPts val="0"/>
              </a:spcAft>
              <a:buClr>
                <a:srgbClr val="66666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Grey Panel">
  <p:cSld name="Title Only Grey Panel">
    <p:spTree>
      <p:nvGrpSpPr>
        <p:cNvPr id="1" name="Shape 25"/>
        <p:cNvGrpSpPr/>
        <p:nvPr/>
      </p:nvGrpSpPr>
      <p:grpSpPr>
        <a:xfrm>
          <a:off x="0" y="0"/>
          <a:ext cx="0" cy="0"/>
          <a:chOff x="0" y="0"/>
          <a:chExt cx="0" cy="0"/>
        </a:xfrm>
      </p:grpSpPr>
      <p:pic>
        <p:nvPicPr>
          <p:cNvPr id="26" name="Google Shape;26;p47"/>
          <p:cNvPicPr preferRelativeResize="0"/>
          <p:nvPr/>
        </p:nvPicPr>
        <p:blipFill rotWithShape="1">
          <a:blip r:embed="rId2">
            <a:alphaModFix/>
          </a:blip>
          <a:srcRect/>
          <a:stretch/>
        </p:blipFill>
        <p:spPr>
          <a:xfrm>
            <a:off x="0" y="1124744"/>
            <a:ext cx="12192000" cy="4910203"/>
          </a:xfrm>
          <a:prstGeom prst="rect">
            <a:avLst/>
          </a:prstGeom>
          <a:noFill/>
          <a:ln>
            <a:noFill/>
          </a:ln>
        </p:spPr>
      </p:pic>
      <p:sp>
        <p:nvSpPr>
          <p:cNvPr id="27" name="Google Shape;27;p47"/>
          <p:cNvSpPr txBox="1">
            <a:spLocks noGrp="1"/>
          </p:cNvSpPr>
          <p:nvPr>
            <p:ph type="title"/>
          </p:nvPr>
        </p:nvSpPr>
        <p:spPr>
          <a:xfrm>
            <a:off x="268109" y="252593"/>
            <a:ext cx="8285340" cy="66423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2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heme Panel">
  <p:cSld name="Title Only Theme Panel">
    <p:spTree>
      <p:nvGrpSpPr>
        <p:cNvPr id="1" name="Shape 38"/>
        <p:cNvGrpSpPr/>
        <p:nvPr/>
      </p:nvGrpSpPr>
      <p:grpSpPr>
        <a:xfrm>
          <a:off x="0" y="0"/>
          <a:ext cx="0" cy="0"/>
          <a:chOff x="0" y="0"/>
          <a:chExt cx="0" cy="0"/>
        </a:xfrm>
      </p:grpSpPr>
      <p:sp>
        <p:nvSpPr>
          <p:cNvPr id="39" name="Google Shape;39;p50"/>
          <p:cNvSpPr/>
          <p:nvPr/>
        </p:nvSpPr>
        <p:spPr>
          <a:xfrm>
            <a:off x="0" y="1117600"/>
            <a:ext cx="12192000" cy="4933244"/>
          </a:xfrm>
          <a:prstGeom prst="rect">
            <a:avLst/>
          </a:prstGeom>
          <a:solidFill>
            <a:srgbClr val="2B25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 name="Google Shape;40;p50"/>
          <p:cNvSpPr txBox="1">
            <a:spLocks noGrp="1"/>
          </p:cNvSpPr>
          <p:nvPr>
            <p:ph type="title"/>
          </p:nvPr>
        </p:nvSpPr>
        <p:spPr>
          <a:xfrm>
            <a:off x="268109" y="252593"/>
            <a:ext cx="8285340" cy="66423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2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43"/>
          <p:cNvPicPr preferRelativeResize="0"/>
          <p:nvPr/>
        </p:nvPicPr>
        <p:blipFill>
          <a:blip r:embed="rId7"/>
          <a:srcRect/>
          <a:stretch/>
        </p:blipFill>
        <p:spPr>
          <a:xfrm>
            <a:off x="9315740" y="223040"/>
            <a:ext cx="2209510" cy="693787"/>
          </a:xfrm>
          <a:prstGeom prst="rect">
            <a:avLst/>
          </a:prstGeom>
          <a:noFill/>
          <a:ln>
            <a:noFill/>
          </a:ln>
        </p:spPr>
      </p:pic>
      <p:sp>
        <p:nvSpPr>
          <p:cNvPr id="11" name="Google Shape;11;p43"/>
          <p:cNvSpPr/>
          <p:nvPr/>
        </p:nvSpPr>
        <p:spPr>
          <a:xfrm>
            <a:off x="11525250" y="6203586"/>
            <a:ext cx="504825" cy="504825"/>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2;p43"/>
          <p:cNvSpPr txBox="1"/>
          <p:nvPr/>
        </p:nvSpPr>
        <p:spPr>
          <a:xfrm>
            <a:off x="11539537" y="6304029"/>
            <a:ext cx="478516" cy="3651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GB" sz="1200" b="1" i="0" u="none" strike="noStrike" cap="none">
                <a:solidFill>
                  <a:srgbClr val="A5A5A5"/>
                </a:solidFill>
                <a:latin typeface="Arial"/>
                <a:ea typeface="Arial"/>
                <a:cs typeface="Arial"/>
                <a:sym typeface="Arial"/>
              </a:rPr>
              <a:t>‹#›</a:t>
            </a:fld>
            <a:endParaRPr sz="1200" b="1" i="0" u="none" strike="noStrike" cap="none">
              <a:solidFill>
                <a:srgbClr val="A5A5A5"/>
              </a:solidFill>
              <a:latin typeface="Arial"/>
              <a:ea typeface="Arial"/>
              <a:cs typeface="Arial"/>
              <a:sym typeface="Arial"/>
            </a:endParaRPr>
          </a:p>
        </p:txBody>
      </p:sp>
      <p:sp>
        <p:nvSpPr>
          <p:cNvPr id="13" name="Google Shape;13;p43"/>
          <p:cNvSpPr txBox="1"/>
          <p:nvPr/>
        </p:nvSpPr>
        <p:spPr>
          <a:xfrm>
            <a:off x="268109" y="6108640"/>
            <a:ext cx="8285341" cy="66423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BFBFBF"/>
              </a:buClr>
              <a:buSzPts val="2000"/>
              <a:buFont typeface="Arial"/>
              <a:buNone/>
            </a:pPr>
            <a:r>
              <a:rPr lang="en-GB" sz="2000" b="0" i="0" u="none" strike="noStrike" cap="none">
                <a:solidFill>
                  <a:srgbClr val="BFBFBF"/>
                </a:solidFill>
                <a:latin typeface="Arial"/>
                <a:ea typeface="Arial"/>
                <a:cs typeface="Arial"/>
                <a:sym typeface="Arial"/>
              </a:rPr>
              <a:t>Helping people transform their lives</a:t>
            </a:r>
            <a:endParaRPr sz="2000" b="0" i="0" u="none" strike="noStrike" cap="none">
              <a:solidFill>
                <a:srgbClr val="BFBFBF"/>
              </a:solidFill>
              <a:latin typeface="Arial"/>
              <a:ea typeface="Arial"/>
              <a:cs typeface="Arial"/>
              <a:sym typeface="Arial"/>
            </a:endParaRPr>
          </a:p>
        </p:txBody>
      </p:sp>
      <p:sp>
        <p:nvSpPr>
          <p:cNvPr id="14" name="Google Shape;14;p43"/>
          <p:cNvSpPr txBox="1">
            <a:spLocks noGrp="1"/>
          </p:cNvSpPr>
          <p:nvPr>
            <p:ph type="title"/>
          </p:nvPr>
        </p:nvSpPr>
        <p:spPr>
          <a:xfrm>
            <a:off x="268109" y="252593"/>
            <a:ext cx="8285340" cy="66423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43"/>
          <p:cNvSpPr txBox="1">
            <a:spLocks noGrp="1"/>
          </p:cNvSpPr>
          <p:nvPr>
            <p:ph type="body" idx="1"/>
          </p:nvPr>
        </p:nvSpPr>
        <p:spPr>
          <a:xfrm>
            <a:off x="268108" y="1980001"/>
            <a:ext cx="11596167" cy="3760399"/>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20000"/>
              </a:lnSpc>
              <a:spcBef>
                <a:spcPts val="0"/>
              </a:spcBef>
              <a:spcAft>
                <a:spcPts val="0"/>
              </a:spcAft>
              <a:buClr>
                <a:srgbClr val="666666"/>
              </a:buClr>
              <a:buSzPts val="1600"/>
              <a:buFont typeface="Arial"/>
              <a:buChar char="•"/>
              <a:defRPr sz="1600" b="0" i="0" u="none" strike="noStrike" cap="none">
                <a:solidFill>
                  <a:srgbClr val="666666"/>
                </a:solidFill>
                <a:latin typeface="Arial"/>
                <a:ea typeface="Arial"/>
                <a:cs typeface="Arial"/>
                <a:sym typeface="Arial"/>
              </a:defRPr>
            </a:lvl1pPr>
            <a:lvl2pPr marL="914400" marR="0" lvl="1" indent="-330200" algn="l" rtl="0">
              <a:lnSpc>
                <a:spcPct val="120000"/>
              </a:lnSpc>
              <a:spcBef>
                <a:spcPts val="0"/>
              </a:spcBef>
              <a:spcAft>
                <a:spcPts val="0"/>
              </a:spcAft>
              <a:buClr>
                <a:srgbClr val="666666"/>
              </a:buClr>
              <a:buSzPts val="1600"/>
              <a:buFont typeface="Arial"/>
              <a:buChar char="•"/>
              <a:defRPr sz="1600" b="0" i="0" u="none" strike="noStrike" cap="none">
                <a:solidFill>
                  <a:srgbClr val="666666"/>
                </a:solidFill>
                <a:latin typeface="Arial"/>
                <a:ea typeface="Arial"/>
                <a:cs typeface="Arial"/>
                <a:sym typeface="Arial"/>
              </a:defRPr>
            </a:lvl2pPr>
            <a:lvl3pPr marL="1371600" marR="0" lvl="2" indent="-330200" algn="l" rtl="0">
              <a:lnSpc>
                <a:spcPct val="120000"/>
              </a:lnSpc>
              <a:spcBef>
                <a:spcPts val="0"/>
              </a:spcBef>
              <a:spcAft>
                <a:spcPts val="0"/>
              </a:spcAft>
              <a:buClr>
                <a:srgbClr val="666666"/>
              </a:buClr>
              <a:buSzPts val="1600"/>
              <a:buFont typeface="Arial"/>
              <a:buChar char="•"/>
              <a:defRPr sz="1600" b="0" i="0" u="none" strike="noStrike" cap="none">
                <a:solidFill>
                  <a:srgbClr val="666666"/>
                </a:solidFill>
                <a:latin typeface="Arial"/>
                <a:ea typeface="Arial"/>
                <a:cs typeface="Arial"/>
                <a:sym typeface="Arial"/>
              </a:defRPr>
            </a:lvl3pPr>
            <a:lvl4pPr marL="1828800" marR="0" lvl="3" indent="-330200" algn="l" rtl="0">
              <a:lnSpc>
                <a:spcPct val="120000"/>
              </a:lnSpc>
              <a:spcBef>
                <a:spcPts val="0"/>
              </a:spcBef>
              <a:spcAft>
                <a:spcPts val="0"/>
              </a:spcAft>
              <a:buClr>
                <a:srgbClr val="666666"/>
              </a:buClr>
              <a:buSzPts val="1600"/>
              <a:buFont typeface="Arial"/>
              <a:buChar char="•"/>
              <a:defRPr sz="1600" b="0" i="0" u="none" strike="noStrike" cap="none">
                <a:solidFill>
                  <a:srgbClr val="666666"/>
                </a:solidFill>
                <a:latin typeface="Arial"/>
                <a:ea typeface="Arial"/>
                <a:cs typeface="Arial"/>
                <a:sym typeface="Arial"/>
              </a:defRPr>
            </a:lvl4pPr>
            <a:lvl5pPr marL="2286000" marR="0" lvl="4" indent="-330200" algn="l" rtl="0">
              <a:lnSpc>
                <a:spcPct val="120000"/>
              </a:lnSpc>
              <a:spcBef>
                <a:spcPts val="0"/>
              </a:spcBef>
              <a:spcAft>
                <a:spcPts val="0"/>
              </a:spcAft>
              <a:buClr>
                <a:srgbClr val="666666"/>
              </a:buClr>
              <a:buSzPts val="1600"/>
              <a:buFont typeface="Arial"/>
              <a:buChar char="•"/>
              <a:defRPr sz="1600" b="0" i="0" u="none" strike="noStrike" cap="none">
                <a:solidFill>
                  <a:srgbClr val="66666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5" r:id="rId4"/>
    <p:sldLayoutId id="214748366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A"/><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png"/><Relationship Id="rId3" Type="http://schemas.openxmlformats.org/officeDocument/2006/relationships/image" Target="../media/image16.png"/><Relationship Id="rId7" Type="http://schemas.openxmlformats.org/officeDocument/2006/relationships/image" Target="../media/image30.jpg"/><Relationship Id="rId12"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image" Target="../media/image39.sv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17.svg"/><Relationship Id="rId9" Type="http://schemas.openxmlformats.org/officeDocument/2006/relationships/image" Target="../media/image32.pn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16.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17.sv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50.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52.sv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hyperlink" Target="https://www.youtube.com/watch?v=LqOc6Betu_I&amp;ab_channel=Remploy" TargetMode="External"/><Relationship Id="rId2" Type="http://schemas.openxmlformats.org/officeDocument/2006/relationships/slideLayout" Target="../slideLayouts/slideLayout3.xml"/><Relationship Id="rId1" Type="http://schemas.openxmlformats.org/officeDocument/2006/relationships/video" Target="https://www.youtube.com/embed/LqOc6Betu_I?feature=oembed" TargetMode="External"/><Relationship Id="rId6" Type="http://schemas.openxmlformats.org/officeDocument/2006/relationships/image" Target="../media/image53.jpeg"/><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www.youtube.com/embed/WAc808EVvXQ?feature=oembed" TargetMode="External"/><Relationship Id="rId6" Type="http://schemas.openxmlformats.org/officeDocument/2006/relationships/hyperlink" Target="https://www.youtube.com/watch?v=VyXvLO0qFK4&amp;ab_channel=Remploy" TargetMode="Externa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hyperlink" Target="https://www.youtube.com/watch?v=utJRqRrZqO0&amp;ab_channel=Remploy" TargetMode="External"/><Relationship Id="rId2" Type="http://schemas.openxmlformats.org/officeDocument/2006/relationships/slideLayout" Target="../slideLayouts/slideLayout3.xml"/><Relationship Id="rId1" Type="http://schemas.openxmlformats.org/officeDocument/2006/relationships/video" Target="https://www.youtube.com/embed/utJRqRrZqO0?feature=oembed" TargetMode="External"/><Relationship Id="rId6" Type="http://schemas.openxmlformats.org/officeDocument/2006/relationships/image" Target="../media/image18.jpe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7A6C37-6A34-4BA1-9E0B-940E94A3B33F}"/>
              </a:ext>
            </a:extLst>
          </p:cNvPr>
          <p:cNvPicPr>
            <a:picLocks noChangeAspect="1"/>
          </p:cNvPicPr>
          <p:nvPr/>
        </p:nvPicPr>
        <p:blipFill>
          <a:blip r:embed="rId3"/>
          <a:stretch>
            <a:fillRect/>
          </a:stretch>
        </p:blipFill>
        <p:spPr>
          <a:xfrm>
            <a:off x="0" y="0"/>
            <a:ext cx="12228989" cy="6858000"/>
          </a:xfrm>
          <a:prstGeom prst="rect">
            <a:avLst/>
          </a:prstGeom>
        </p:spPr>
      </p:pic>
    </p:spTree>
    <p:extLst>
      <p:ext uri="{BB962C8B-B14F-4D97-AF65-F5344CB8AC3E}">
        <p14:creationId xmlns:p14="http://schemas.microsoft.com/office/powerpoint/2010/main" val="3548272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954F3F8-06D2-47C0-973E-8D477C889C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097980"/>
            <a:ext cx="12171867" cy="4910667"/>
          </a:xfrm>
          <a:prstGeom prst="rect">
            <a:avLst/>
          </a:prstGeom>
        </p:spPr>
      </p:pic>
      <p:pic>
        <p:nvPicPr>
          <p:cNvPr id="6" name="Graphic 5">
            <a:extLst>
              <a:ext uri="{FF2B5EF4-FFF2-40B4-BE49-F238E27FC236}">
                <a16:creationId xmlns:a16="http://schemas.microsoft.com/office/drawing/2014/main" id="{B376382B-D23E-42BF-828C-43FA895180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1182984" y="5024436"/>
            <a:ext cx="572135" cy="519160"/>
          </a:xfrm>
          <a:prstGeom prst="rect">
            <a:avLst/>
          </a:prstGeom>
        </p:spPr>
      </p:pic>
      <p:pic>
        <p:nvPicPr>
          <p:cNvPr id="7" name="Graphic 6">
            <a:extLst>
              <a:ext uri="{FF2B5EF4-FFF2-40B4-BE49-F238E27FC236}">
                <a16:creationId xmlns:a16="http://schemas.microsoft.com/office/drawing/2014/main" id="{44FAB38C-0ED3-408A-88B6-5F9CE8B238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544" y="1570661"/>
            <a:ext cx="815975" cy="740422"/>
          </a:xfrm>
          <a:prstGeom prst="rect">
            <a:avLst/>
          </a:prstGeom>
        </p:spPr>
      </p:pic>
      <p:sp>
        <p:nvSpPr>
          <p:cNvPr id="8" name="Google Shape;311;p14">
            <a:extLst>
              <a:ext uri="{FF2B5EF4-FFF2-40B4-BE49-F238E27FC236}">
                <a16:creationId xmlns:a16="http://schemas.microsoft.com/office/drawing/2014/main" id="{D05333E1-5A92-4F41-8E3B-230DE69FA4DB}"/>
              </a:ext>
            </a:extLst>
          </p:cNvPr>
          <p:cNvSpPr/>
          <p:nvPr/>
        </p:nvSpPr>
        <p:spPr>
          <a:xfrm>
            <a:off x="1525629" y="2270910"/>
            <a:ext cx="9120607" cy="2564805"/>
          </a:xfrm>
          <a:prstGeom prst="rect">
            <a:avLst/>
          </a:prstGeom>
          <a:noFill/>
          <a:ln>
            <a:noFill/>
          </a:ln>
        </p:spPr>
        <p:txBody>
          <a:bodyPr spcFirstLastPara="1" wrap="square" lIns="50800" tIns="50800" rIns="50800" bIns="50800" anchor="ctr" anchorCtr="0">
            <a:spAutoFit/>
          </a:bodyPr>
          <a:lstStyle/>
          <a:p>
            <a:pPr lvl="0" algn="ctr"/>
            <a:r>
              <a:rPr lang="en-GB" sz="3200" dirty="0">
                <a:solidFill>
                  <a:schemeClr val="bg1"/>
                </a:solidFill>
                <a:latin typeface="AvenirLTPro-Black" panose="020B0803020203020204" pitchFamily="34" charset="0"/>
                <a:ea typeface="Calibri" panose="020F0502020204030204" pitchFamily="34" charset="0"/>
              </a:rPr>
              <a:t>Remploy really helped my confidence. Accessing the Digital College enabled me to achieve my Manual Handling certificate and get a new career in care.</a:t>
            </a:r>
          </a:p>
          <a:p>
            <a:pPr lvl="0" algn="ctr"/>
            <a:r>
              <a:rPr lang="en-GB" sz="3200" dirty="0">
                <a:solidFill>
                  <a:srgbClr val="C97CAD"/>
                </a:solidFill>
                <a:latin typeface="AvenirLTPro-Black" panose="020B0803020203020204" pitchFamily="34" charset="0"/>
                <a:cs typeface="Arial" panose="020B0604020202020204" pitchFamily="34" charset="0"/>
              </a:rPr>
              <a:t>Moira</a:t>
            </a:r>
            <a:endParaRPr sz="3200" dirty="0">
              <a:solidFill>
                <a:srgbClr val="C97CAD"/>
              </a:solidFill>
              <a:latin typeface="AvenirLTPro-Black" panose="020B0803020203020204" pitchFamily="34" charset="0"/>
              <a:cs typeface="Arial" panose="020B0604020202020204" pitchFamily="34" charset="0"/>
            </a:endParaRPr>
          </a:p>
        </p:txBody>
      </p:sp>
      <p:sp>
        <p:nvSpPr>
          <p:cNvPr id="9" name="Google Shape;111;ga6f5ec612c_0_50">
            <a:extLst>
              <a:ext uri="{FF2B5EF4-FFF2-40B4-BE49-F238E27FC236}">
                <a16:creationId xmlns:a16="http://schemas.microsoft.com/office/drawing/2014/main" id="{E3750E84-9A22-44AC-BEB9-F9C4FEF43AF2}"/>
              </a:ext>
            </a:extLst>
          </p:cNvPr>
          <p:cNvSpPr txBox="1">
            <a:spLocks/>
          </p:cNvSpPr>
          <p:nvPr/>
        </p:nvSpPr>
        <p:spPr>
          <a:xfrm>
            <a:off x="268286" y="262537"/>
            <a:ext cx="8285163" cy="6651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t>Here’s what participants said about our support…</a:t>
            </a:r>
          </a:p>
        </p:txBody>
      </p:sp>
    </p:spTree>
    <p:extLst>
      <p:ext uri="{BB962C8B-B14F-4D97-AF65-F5344CB8AC3E}">
        <p14:creationId xmlns:p14="http://schemas.microsoft.com/office/powerpoint/2010/main" val="3513011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5" name="Graphic 4">
            <a:extLst>
              <a:ext uri="{FF2B5EF4-FFF2-40B4-BE49-F238E27FC236}">
                <a16:creationId xmlns:a16="http://schemas.microsoft.com/office/drawing/2014/main" id="{2A597BFF-104E-470F-9726-40F1AA916C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32672"/>
            <a:ext cx="12192000" cy="4911993"/>
          </a:xfrm>
          <a:prstGeom prst="rect">
            <a:avLst/>
          </a:prstGeom>
        </p:spPr>
      </p:pic>
      <p:sp>
        <p:nvSpPr>
          <p:cNvPr id="18" name="Google Shape;111;ga6f5ec612c_0_50">
            <a:extLst>
              <a:ext uri="{FF2B5EF4-FFF2-40B4-BE49-F238E27FC236}">
                <a16:creationId xmlns:a16="http://schemas.microsoft.com/office/drawing/2014/main" id="{FF548E13-59E9-4126-B44A-F94E8A91BE73}"/>
              </a:ext>
            </a:extLst>
          </p:cNvPr>
          <p:cNvSpPr txBox="1">
            <a:spLocks/>
          </p:cNvSpPr>
          <p:nvPr/>
        </p:nvSpPr>
        <p:spPr>
          <a:xfrm>
            <a:off x="268287" y="262537"/>
            <a:ext cx="8030888" cy="6651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t>Why partner with us? Our CPN partners tell us:</a:t>
            </a:r>
          </a:p>
        </p:txBody>
      </p:sp>
      <p:pic>
        <p:nvPicPr>
          <p:cNvPr id="2" name="Picture 1">
            <a:extLst>
              <a:ext uri="{FF2B5EF4-FFF2-40B4-BE49-F238E27FC236}">
                <a16:creationId xmlns:a16="http://schemas.microsoft.com/office/drawing/2014/main" id="{70140AE5-A24D-4206-95A6-C13E349EF275}"/>
              </a:ext>
            </a:extLst>
          </p:cNvPr>
          <p:cNvPicPr>
            <a:picLocks noChangeAspect="1"/>
          </p:cNvPicPr>
          <p:nvPr/>
        </p:nvPicPr>
        <p:blipFill>
          <a:blip r:embed="rId5"/>
          <a:stretch>
            <a:fillRect/>
          </a:stretch>
        </p:blipFill>
        <p:spPr>
          <a:xfrm>
            <a:off x="0" y="1132672"/>
            <a:ext cx="12192000" cy="4881412"/>
          </a:xfrm>
          <a:prstGeom prst="rect">
            <a:avLst/>
          </a:prstGeom>
        </p:spPr>
      </p:pic>
    </p:spTree>
    <p:extLst>
      <p:ext uri="{BB962C8B-B14F-4D97-AF65-F5344CB8AC3E}">
        <p14:creationId xmlns:p14="http://schemas.microsoft.com/office/powerpoint/2010/main" val="3376514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5" name="Graphic 4">
            <a:extLst>
              <a:ext uri="{FF2B5EF4-FFF2-40B4-BE49-F238E27FC236}">
                <a16:creationId xmlns:a16="http://schemas.microsoft.com/office/drawing/2014/main" id="{2A597BFF-104E-470F-9726-40F1AA916C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32672"/>
            <a:ext cx="12192000" cy="4911993"/>
          </a:xfrm>
          <a:prstGeom prst="rect">
            <a:avLst/>
          </a:prstGeom>
        </p:spPr>
      </p:pic>
      <p:pic>
        <p:nvPicPr>
          <p:cNvPr id="14" name="Picture 13">
            <a:extLst>
              <a:ext uri="{FF2B5EF4-FFF2-40B4-BE49-F238E27FC236}">
                <a16:creationId xmlns:a16="http://schemas.microsoft.com/office/drawing/2014/main" id="{10F056CA-6DB6-40DF-86D9-88825F28031A}"/>
              </a:ext>
            </a:extLst>
          </p:cNvPr>
          <p:cNvPicPr>
            <a:picLocks noChangeAspect="1"/>
          </p:cNvPicPr>
          <p:nvPr/>
        </p:nvPicPr>
        <p:blipFill>
          <a:blip r:embed="rId5"/>
          <a:stretch>
            <a:fillRect/>
          </a:stretch>
        </p:blipFill>
        <p:spPr>
          <a:xfrm>
            <a:off x="6945675" y="1857047"/>
            <a:ext cx="2016000" cy="2016000"/>
          </a:xfrm>
          <a:prstGeom prst="rect">
            <a:avLst/>
          </a:prstGeom>
        </p:spPr>
      </p:pic>
      <p:sp>
        <p:nvSpPr>
          <p:cNvPr id="18" name="Google Shape;111;ga6f5ec612c_0_50">
            <a:extLst>
              <a:ext uri="{FF2B5EF4-FFF2-40B4-BE49-F238E27FC236}">
                <a16:creationId xmlns:a16="http://schemas.microsoft.com/office/drawing/2014/main" id="{FF548E13-59E9-4126-B44A-F94E8A91BE73}"/>
              </a:ext>
            </a:extLst>
          </p:cNvPr>
          <p:cNvSpPr txBox="1">
            <a:spLocks/>
          </p:cNvSpPr>
          <p:nvPr/>
        </p:nvSpPr>
        <p:spPr>
          <a:xfrm>
            <a:off x="268287" y="262537"/>
            <a:ext cx="8030888" cy="6651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t>Our Partnership team</a:t>
            </a:r>
          </a:p>
        </p:txBody>
      </p:sp>
      <p:sp>
        <p:nvSpPr>
          <p:cNvPr id="19" name="Google Shape;89;ga6f5ec612c_0_23">
            <a:extLst>
              <a:ext uri="{FF2B5EF4-FFF2-40B4-BE49-F238E27FC236}">
                <a16:creationId xmlns:a16="http://schemas.microsoft.com/office/drawing/2014/main" id="{8D4AD1C3-70CF-4B0F-A0F6-610879A647FA}"/>
              </a:ext>
            </a:extLst>
          </p:cNvPr>
          <p:cNvSpPr txBox="1"/>
          <p:nvPr/>
        </p:nvSpPr>
        <p:spPr>
          <a:xfrm>
            <a:off x="2400318" y="4071280"/>
            <a:ext cx="3492482" cy="2188491"/>
          </a:xfrm>
          <a:prstGeom prst="rect">
            <a:avLst/>
          </a:prstGeom>
          <a:noFill/>
          <a:ln>
            <a:noFill/>
          </a:ln>
        </p:spPr>
        <p:txBody>
          <a:bodyPr spcFirstLastPara="1" wrap="square" lIns="91425" tIns="91425" rIns="91425" bIns="91425" anchor="t" anchorCtr="0">
            <a:noAutofit/>
          </a:bodyPr>
          <a:lstStyle/>
          <a:p>
            <a:pPr algn="ctr">
              <a:lnSpc>
                <a:spcPct val="107000"/>
              </a:lnSpc>
              <a:spcAft>
                <a:spcPts val="800"/>
              </a:spcAft>
            </a:pPr>
            <a:r>
              <a:rPr lang="en-GB" sz="1800" dirty="0">
                <a:solidFill>
                  <a:srgbClr val="8ABD55"/>
                </a:solidFill>
                <a:latin typeface="+mn-lt"/>
              </a:rPr>
              <a:t>Theresa Devenney</a:t>
            </a:r>
            <a:br>
              <a:rPr lang="en-GB" sz="1800" dirty="0">
                <a:solidFill>
                  <a:srgbClr val="8ABD55"/>
                </a:solidFill>
                <a:latin typeface="+mn-lt"/>
              </a:rPr>
            </a:br>
            <a:r>
              <a:rPr lang="en-GB" sz="1800" dirty="0">
                <a:solidFill>
                  <a:srgbClr val="8ABD55"/>
                </a:solidFill>
                <a:latin typeface="+mn-lt"/>
              </a:rPr>
              <a:t>Engagement Key Worker</a:t>
            </a:r>
          </a:p>
          <a:p>
            <a:pPr algn="ctr">
              <a:lnSpc>
                <a:spcPct val="107000"/>
              </a:lnSpc>
              <a:spcAft>
                <a:spcPts val="800"/>
              </a:spcAft>
            </a:pPr>
            <a:r>
              <a:rPr lang="en-GB" sz="1800" dirty="0">
                <a:solidFill>
                  <a:srgbClr val="8ABD55"/>
                </a:solidFill>
                <a:latin typeface="+mn-lt"/>
              </a:rPr>
              <a:t>North Lanarkshire</a:t>
            </a:r>
            <a:endParaRPr lang="en-GB" sz="1200" dirty="0">
              <a:solidFill>
                <a:srgbClr val="8ABD55"/>
              </a:solidFill>
              <a:latin typeface="+mn-lt"/>
            </a:endParaRPr>
          </a:p>
          <a:p>
            <a:pPr algn="ctr">
              <a:spcAft>
                <a:spcPts val="200"/>
              </a:spcAft>
            </a:pPr>
            <a:r>
              <a:rPr lang="en-GB" sz="1600" dirty="0">
                <a:solidFill>
                  <a:schemeClr val="bg1"/>
                </a:solidFill>
                <a:latin typeface="+mn-lt"/>
              </a:rPr>
              <a:t>07760 171413</a:t>
            </a:r>
          </a:p>
          <a:p>
            <a:pPr algn="ctr">
              <a:spcAft>
                <a:spcPts val="200"/>
              </a:spcAft>
            </a:pPr>
            <a:r>
              <a:rPr lang="en-GB" sz="1600" dirty="0">
                <a:solidFill>
                  <a:schemeClr val="bg1"/>
                </a:solidFill>
                <a:latin typeface="+mn-lt"/>
              </a:rPr>
              <a:t>theresa.devenney</a:t>
            </a:r>
            <a:r>
              <a:rPr lang="en-GB" sz="1600" b="0" i="0" dirty="0">
                <a:solidFill>
                  <a:schemeClr val="bg1"/>
                </a:solidFill>
                <a:effectLst/>
                <a:latin typeface="+mn-lt"/>
              </a:rPr>
              <a:t>@remploy.co.uk</a:t>
            </a:r>
          </a:p>
        </p:txBody>
      </p:sp>
      <p:sp>
        <p:nvSpPr>
          <p:cNvPr id="20" name="Google Shape;89;ga6f5ec612c_0_23">
            <a:extLst>
              <a:ext uri="{FF2B5EF4-FFF2-40B4-BE49-F238E27FC236}">
                <a16:creationId xmlns:a16="http://schemas.microsoft.com/office/drawing/2014/main" id="{58B40491-5BCF-4395-9E00-70687E7D369C}"/>
              </a:ext>
            </a:extLst>
          </p:cNvPr>
          <p:cNvSpPr txBox="1"/>
          <p:nvPr/>
        </p:nvSpPr>
        <p:spPr>
          <a:xfrm>
            <a:off x="6255659" y="4071279"/>
            <a:ext cx="3492482" cy="2188491"/>
          </a:xfrm>
          <a:prstGeom prst="rect">
            <a:avLst/>
          </a:prstGeom>
          <a:noFill/>
          <a:ln>
            <a:noFill/>
          </a:ln>
        </p:spPr>
        <p:txBody>
          <a:bodyPr spcFirstLastPara="1" wrap="square" lIns="91425" tIns="91425" rIns="91425" bIns="91425" anchor="t" anchorCtr="0">
            <a:noAutofit/>
          </a:bodyPr>
          <a:lstStyle/>
          <a:p>
            <a:pPr algn="ctr">
              <a:lnSpc>
                <a:spcPct val="107000"/>
              </a:lnSpc>
              <a:spcAft>
                <a:spcPts val="200"/>
              </a:spcAft>
            </a:pPr>
            <a:r>
              <a:rPr lang="en-GB" sz="1800" dirty="0">
                <a:solidFill>
                  <a:srgbClr val="CA7CAF"/>
                </a:solidFill>
                <a:latin typeface="+mj-lt"/>
              </a:rPr>
              <a:t>Peita-Anne Paterson</a:t>
            </a:r>
          </a:p>
          <a:p>
            <a:pPr algn="ctr">
              <a:lnSpc>
                <a:spcPct val="107000"/>
              </a:lnSpc>
              <a:spcAft>
                <a:spcPts val="200"/>
              </a:spcAft>
            </a:pPr>
            <a:r>
              <a:rPr lang="en-GB" sz="1800" dirty="0">
                <a:solidFill>
                  <a:srgbClr val="CA7CAF"/>
                </a:solidFill>
                <a:latin typeface="+mj-lt"/>
              </a:rPr>
              <a:t>Partnership Manager</a:t>
            </a:r>
          </a:p>
          <a:p>
            <a:pPr algn="ctr">
              <a:lnSpc>
                <a:spcPct val="107000"/>
              </a:lnSpc>
              <a:spcAft>
                <a:spcPts val="200"/>
              </a:spcAft>
            </a:pPr>
            <a:r>
              <a:rPr lang="en-GB" sz="1800" dirty="0">
                <a:solidFill>
                  <a:srgbClr val="CA7CAF"/>
                </a:solidFill>
                <a:latin typeface="+mj-lt"/>
              </a:rPr>
              <a:t>Scotland</a:t>
            </a:r>
            <a:endParaRPr lang="en-GB" sz="1800" dirty="0">
              <a:solidFill>
                <a:srgbClr val="8ABD55"/>
              </a:solidFill>
              <a:latin typeface="+mj-lt"/>
            </a:endParaRPr>
          </a:p>
          <a:p>
            <a:pPr algn="ctr">
              <a:lnSpc>
                <a:spcPct val="107000"/>
              </a:lnSpc>
              <a:spcAft>
                <a:spcPts val="200"/>
              </a:spcAft>
            </a:pPr>
            <a:endParaRPr lang="en-GB" sz="800" dirty="0">
              <a:solidFill>
                <a:srgbClr val="8ABD55"/>
              </a:solidFill>
              <a:latin typeface="+mj-lt"/>
            </a:endParaRPr>
          </a:p>
          <a:p>
            <a:pPr algn="ctr">
              <a:spcAft>
                <a:spcPts val="200"/>
              </a:spcAft>
            </a:pPr>
            <a:r>
              <a:rPr lang="en-GB" sz="1600" dirty="0">
                <a:solidFill>
                  <a:schemeClr val="bg1"/>
                </a:solidFill>
                <a:latin typeface="+mj-lt"/>
              </a:rPr>
              <a:t>07765 897023</a:t>
            </a:r>
          </a:p>
          <a:p>
            <a:pPr algn="ctr">
              <a:spcAft>
                <a:spcPts val="200"/>
              </a:spcAft>
            </a:pPr>
            <a:r>
              <a:rPr lang="en-GB" sz="1600" dirty="0">
                <a:solidFill>
                  <a:schemeClr val="bg1"/>
                </a:solidFill>
                <a:latin typeface="+mj-lt"/>
              </a:rPr>
              <a:t>p</a:t>
            </a:r>
            <a:r>
              <a:rPr lang="en-GB" sz="1600" b="0" i="0" dirty="0">
                <a:solidFill>
                  <a:schemeClr val="bg1"/>
                </a:solidFill>
                <a:effectLst/>
                <a:latin typeface="+mj-lt"/>
              </a:rPr>
              <a:t>eita-anne.paterson@</a:t>
            </a:r>
            <a:r>
              <a:rPr lang="en-GB" sz="1600" dirty="0">
                <a:solidFill>
                  <a:schemeClr val="bg1"/>
                </a:solidFill>
                <a:latin typeface="+mj-lt"/>
              </a:rPr>
              <a:t>remploy</a:t>
            </a:r>
            <a:r>
              <a:rPr lang="en-GB" sz="1600" b="0" i="0" dirty="0">
                <a:solidFill>
                  <a:schemeClr val="bg1"/>
                </a:solidFill>
                <a:effectLst/>
                <a:latin typeface="+mj-lt"/>
              </a:rPr>
              <a:t>.co.uk</a:t>
            </a:r>
          </a:p>
        </p:txBody>
      </p:sp>
      <p:sp>
        <p:nvSpPr>
          <p:cNvPr id="21" name="Oval 20">
            <a:extLst>
              <a:ext uri="{FF2B5EF4-FFF2-40B4-BE49-F238E27FC236}">
                <a16:creationId xmlns:a16="http://schemas.microsoft.com/office/drawing/2014/main" id="{A5A61666-B3A0-47BB-B05B-0C2FED4BF6B5}"/>
              </a:ext>
            </a:extLst>
          </p:cNvPr>
          <p:cNvSpPr/>
          <p:nvPr/>
        </p:nvSpPr>
        <p:spPr>
          <a:xfrm>
            <a:off x="3115989" y="1857047"/>
            <a:ext cx="2016000" cy="2016000"/>
          </a:xfrm>
          <a:prstGeom prst="ellipse">
            <a:avLst/>
          </a:prstGeom>
          <a:noFill/>
          <a:ln w="38100">
            <a:solidFill>
              <a:srgbClr val="8AB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22" name="Oval 21">
            <a:extLst>
              <a:ext uri="{FF2B5EF4-FFF2-40B4-BE49-F238E27FC236}">
                <a16:creationId xmlns:a16="http://schemas.microsoft.com/office/drawing/2014/main" id="{2E3F72B2-4E59-4E34-BE1E-B75009163994}"/>
              </a:ext>
            </a:extLst>
          </p:cNvPr>
          <p:cNvSpPr/>
          <p:nvPr/>
        </p:nvSpPr>
        <p:spPr>
          <a:xfrm>
            <a:off x="6945675" y="1857047"/>
            <a:ext cx="2016000" cy="2016000"/>
          </a:xfrm>
          <a:prstGeom prst="ellipse">
            <a:avLst/>
          </a:prstGeom>
          <a:noFill/>
          <a:ln w="38100">
            <a:solidFill>
              <a:srgbClr val="CA7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a:p>
        </p:txBody>
      </p:sp>
      <p:pic>
        <p:nvPicPr>
          <p:cNvPr id="1026" name="Picture 2" descr="A person wearing glasses&#10;&#10;Description automatically generated with medium confidence">
            <a:extLst>
              <a:ext uri="{FF2B5EF4-FFF2-40B4-BE49-F238E27FC236}">
                <a16:creationId xmlns:a16="http://schemas.microsoft.com/office/drawing/2014/main" id="{437BBB34-D629-4652-A89C-4A450C979A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5762" y="2106820"/>
            <a:ext cx="1516453" cy="1516453"/>
          </a:xfrm>
          <a:prstGeom prst="rect">
            <a:avLst/>
          </a:prstGeom>
          <a:noFill/>
        </p:spPr>
      </p:pic>
    </p:spTree>
    <p:extLst>
      <p:ext uri="{BB962C8B-B14F-4D97-AF65-F5344CB8AC3E}">
        <p14:creationId xmlns:p14="http://schemas.microsoft.com/office/powerpoint/2010/main" val="939220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8" name="Google Shape;123;ga6f5ec612c_0_61">
            <a:extLst>
              <a:ext uri="{FF2B5EF4-FFF2-40B4-BE49-F238E27FC236}">
                <a16:creationId xmlns:a16="http://schemas.microsoft.com/office/drawing/2014/main" id="{B0D9B172-41AC-4046-B7E1-E89ADC619B09}"/>
              </a:ext>
            </a:extLst>
          </p:cNvPr>
          <p:cNvSpPr txBox="1">
            <a:spLocks noGrp="1"/>
          </p:cNvSpPr>
          <p:nvPr>
            <p:ph type="title"/>
          </p:nvPr>
        </p:nvSpPr>
        <p:spPr>
          <a:xfrm>
            <a:off x="268109" y="252593"/>
            <a:ext cx="8285340" cy="664235"/>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b="1" dirty="0"/>
              <a:t>We’re the recruitment partner of choice</a:t>
            </a:r>
            <a:endParaRPr b="1" dirty="0"/>
          </a:p>
        </p:txBody>
      </p:sp>
      <p:pic>
        <p:nvPicPr>
          <p:cNvPr id="29" name="Graphic 28">
            <a:extLst>
              <a:ext uri="{FF2B5EF4-FFF2-40B4-BE49-F238E27FC236}">
                <a16:creationId xmlns:a16="http://schemas.microsoft.com/office/drawing/2014/main" id="{C0956A8A-1DFD-4D27-9F5B-6D707B35F1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32672"/>
            <a:ext cx="12192000" cy="4911993"/>
          </a:xfrm>
          <a:prstGeom prst="rect">
            <a:avLst/>
          </a:prstGeom>
        </p:spPr>
      </p:pic>
      <p:sp>
        <p:nvSpPr>
          <p:cNvPr id="31" name="Oval 30">
            <a:extLst>
              <a:ext uri="{FF2B5EF4-FFF2-40B4-BE49-F238E27FC236}">
                <a16:creationId xmlns:a16="http://schemas.microsoft.com/office/drawing/2014/main" id="{F01050DD-C3EB-4309-A23F-35BC0DF04B3A}"/>
              </a:ext>
            </a:extLst>
          </p:cNvPr>
          <p:cNvSpPr/>
          <p:nvPr/>
        </p:nvSpPr>
        <p:spPr>
          <a:xfrm>
            <a:off x="8158219" y="1897315"/>
            <a:ext cx="1881519" cy="1881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Oval 31">
            <a:extLst>
              <a:ext uri="{FF2B5EF4-FFF2-40B4-BE49-F238E27FC236}">
                <a16:creationId xmlns:a16="http://schemas.microsoft.com/office/drawing/2014/main" id="{52C987FD-1A78-4B3A-ACFB-289646230884}"/>
              </a:ext>
            </a:extLst>
          </p:cNvPr>
          <p:cNvSpPr/>
          <p:nvPr/>
        </p:nvSpPr>
        <p:spPr>
          <a:xfrm>
            <a:off x="10130088" y="1897315"/>
            <a:ext cx="1881519" cy="1881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Oval 32">
            <a:extLst>
              <a:ext uri="{FF2B5EF4-FFF2-40B4-BE49-F238E27FC236}">
                <a16:creationId xmlns:a16="http://schemas.microsoft.com/office/drawing/2014/main" id="{63983F1B-3B25-4B54-B1CD-D677921D36F9}"/>
              </a:ext>
            </a:extLst>
          </p:cNvPr>
          <p:cNvSpPr/>
          <p:nvPr/>
        </p:nvSpPr>
        <p:spPr>
          <a:xfrm>
            <a:off x="6186350" y="1897315"/>
            <a:ext cx="1881519" cy="1881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Google Shape;123;ga6f5ec612c_0_61">
            <a:extLst>
              <a:ext uri="{FF2B5EF4-FFF2-40B4-BE49-F238E27FC236}">
                <a16:creationId xmlns:a16="http://schemas.microsoft.com/office/drawing/2014/main" id="{1962FF91-62D7-41DA-A5E9-9C52F6D78992}"/>
              </a:ext>
            </a:extLst>
          </p:cNvPr>
          <p:cNvSpPr txBox="1">
            <a:spLocks/>
          </p:cNvSpPr>
          <p:nvPr/>
        </p:nvSpPr>
        <p:spPr>
          <a:xfrm>
            <a:off x="922112" y="1233080"/>
            <a:ext cx="10347775" cy="66423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545487"/>
              </a:buClr>
              <a:buSzPts val="2600"/>
              <a:buFont typeface="Arial"/>
              <a:buNone/>
              <a:tabLst/>
              <a:defRPr/>
            </a:pPr>
            <a:r>
              <a:rPr kumimoji="0" lang="en-GB" sz="2600" b="1" i="0" u="none" strike="noStrike" kern="0" cap="none" spc="0" normalizeH="0" baseline="0" noProof="0" dirty="0">
                <a:ln>
                  <a:noFill/>
                </a:ln>
                <a:solidFill>
                  <a:srgbClr val="FFFFFF"/>
                </a:solidFill>
                <a:effectLst/>
                <a:uLnTx/>
                <a:uFillTx/>
                <a:latin typeface="Arial"/>
                <a:cs typeface="Arial"/>
                <a:sym typeface="Arial"/>
              </a:rPr>
              <a:t>Here are just a </a:t>
            </a:r>
            <a:r>
              <a:rPr kumimoji="0" lang="en-GB" sz="2600" b="1" i="0" u="none" strike="noStrike" kern="0" cap="none" spc="0" normalizeH="0" baseline="0" noProof="0" dirty="0">
                <a:ln>
                  <a:noFill/>
                </a:ln>
                <a:solidFill>
                  <a:srgbClr val="D0AF21"/>
                </a:solidFill>
                <a:effectLst/>
                <a:uLnTx/>
                <a:uFillTx/>
                <a:latin typeface="Arial"/>
                <a:cs typeface="Arial"/>
                <a:sym typeface="Arial"/>
              </a:rPr>
              <a:t>few of the employers </a:t>
            </a:r>
            <a:r>
              <a:rPr kumimoji="0" lang="en-GB" sz="2600" b="1" i="0" u="none" strike="noStrike" kern="0" cap="none" spc="0" normalizeH="0" baseline="0" noProof="0" dirty="0">
                <a:ln>
                  <a:noFill/>
                </a:ln>
                <a:solidFill>
                  <a:srgbClr val="FFFFFF"/>
                </a:solidFill>
                <a:effectLst/>
                <a:uLnTx/>
                <a:uFillTx/>
                <a:latin typeface="Arial"/>
                <a:cs typeface="Arial"/>
                <a:sym typeface="Arial"/>
              </a:rPr>
              <a:t>we work with:</a:t>
            </a:r>
          </a:p>
        </p:txBody>
      </p:sp>
      <p:sp>
        <p:nvSpPr>
          <p:cNvPr id="35" name="Oval 34">
            <a:extLst>
              <a:ext uri="{FF2B5EF4-FFF2-40B4-BE49-F238E27FC236}">
                <a16:creationId xmlns:a16="http://schemas.microsoft.com/office/drawing/2014/main" id="{0D57D7EF-2E60-43B8-8986-A372234DD00B}"/>
              </a:ext>
            </a:extLst>
          </p:cNvPr>
          <p:cNvSpPr/>
          <p:nvPr/>
        </p:nvSpPr>
        <p:spPr>
          <a:xfrm>
            <a:off x="268109" y="1897315"/>
            <a:ext cx="1881519" cy="1881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Oval 35">
            <a:extLst>
              <a:ext uri="{FF2B5EF4-FFF2-40B4-BE49-F238E27FC236}">
                <a16:creationId xmlns:a16="http://schemas.microsoft.com/office/drawing/2014/main" id="{A385EEC4-1B19-4ACE-8E4C-98E021DE4BA3}"/>
              </a:ext>
            </a:extLst>
          </p:cNvPr>
          <p:cNvSpPr/>
          <p:nvPr/>
        </p:nvSpPr>
        <p:spPr>
          <a:xfrm>
            <a:off x="2239978" y="1897315"/>
            <a:ext cx="1881519" cy="1881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Oval 36">
            <a:extLst>
              <a:ext uri="{FF2B5EF4-FFF2-40B4-BE49-F238E27FC236}">
                <a16:creationId xmlns:a16="http://schemas.microsoft.com/office/drawing/2014/main" id="{B1B6AA56-80BA-4C1C-861D-7C1C746F4D4B}"/>
              </a:ext>
            </a:extLst>
          </p:cNvPr>
          <p:cNvSpPr/>
          <p:nvPr/>
        </p:nvSpPr>
        <p:spPr>
          <a:xfrm>
            <a:off x="4214481" y="1897315"/>
            <a:ext cx="1881519" cy="1881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Oval 37">
            <a:extLst>
              <a:ext uri="{FF2B5EF4-FFF2-40B4-BE49-F238E27FC236}">
                <a16:creationId xmlns:a16="http://schemas.microsoft.com/office/drawing/2014/main" id="{35516D1D-2653-4AC0-8963-7C0A5BEA789E}"/>
              </a:ext>
            </a:extLst>
          </p:cNvPr>
          <p:cNvSpPr/>
          <p:nvPr/>
        </p:nvSpPr>
        <p:spPr>
          <a:xfrm>
            <a:off x="1237894" y="3826541"/>
            <a:ext cx="1881519" cy="1881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Oval 38">
            <a:extLst>
              <a:ext uri="{FF2B5EF4-FFF2-40B4-BE49-F238E27FC236}">
                <a16:creationId xmlns:a16="http://schemas.microsoft.com/office/drawing/2014/main" id="{BFD653C0-53E9-4D7E-80A3-6675CDE56C89}"/>
              </a:ext>
            </a:extLst>
          </p:cNvPr>
          <p:cNvSpPr/>
          <p:nvPr/>
        </p:nvSpPr>
        <p:spPr>
          <a:xfrm>
            <a:off x="3209763" y="3826541"/>
            <a:ext cx="1881519" cy="1881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Oval 39">
            <a:extLst>
              <a:ext uri="{FF2B5EF4-FFF2-40B4-BE49-F238E27FC236}">
                <a16:creationId xmlns:a16="http://schemas.microsoft.com/office/drawing/2014/main" id="{D518A1E2-8A25-4777-8BDB-5928CBD2BD2C}"/>
              </a:ext>
            </a:extLst>
          </p:cNvPr>
          <p:cNvSpPr/>
          <p:nvPr/>
        </p:nvSpPr>
        <p:spPr>
          <a:xfrm>
            <a:off x="5184266" y="3826541"/>
            <a:ext cx="1881519" cy="1881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Oval 40">
            <a:extLst>
              <a:ext uri="{FF2B5EF4-FFF2-40B4-BE49-F238E27FC236}">
                <a16:creationId xmlns:a16="http://schemas.microsoft.com/office/drawing/2014/main" id="{F80DC0DC-8E80-49FB-8B58-F2E4116BF71C}"/>
              </a:ext>
            </a:extLst>
          </p:cNvPr>
          <p:cNvSpPr/>
          <p:nvPr/>
        </p:nvSpPr>
        <p:spPr>
          <a:xfrm>
            <a:off x="7156135" y="3826541"/>
            <a:ext cx="1881519" cy="1881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2" name="Group 41">
            <a:extLst>
              <a:ext uri="{FF2B5EF4-FFF2-40B4-BE49-F238E27FC236}">
                <a16:creationId xmlns:a16="http://schemas.microsoft.com/office/drawing/2014/main" id="{4D85FA2A-6D6D-4770-B526-1B30342280F8}"/>
              </a:ext>
            </a:extLst>
          </p:cNvPr>
          <p:cNvGrpSpPr/>
          <p:nvPr/>
        </p:nvGrpSpPr>
        <p:grpSpPr>
          <a:xfrm>
            <a:off x="546096" y="2228535"/>
            <a:ext cx="11328712" cy="2990334"/>
            <a:chOff x="546096" y="2228535"/>
            <a:chExt cx="11328712" cy="2990334"/>
          </a:xfrm>
        </p:grpSpPr>
        <p:pic>
          <p:nvPicPr>
            <p:cNvPr id="43" name="Picture 42">
              <a:extLst>
                <a:ext uri="{FF2B5EF4-FFF2-40B4-BE49-F238E27FC236}">
                  <a16:creationId xmlns:a16="http://schemas.microsoft.com/office/drawing/2014/main" id="{ED24FBFE-A560-4D09-A1F7-DA107A3F04E8}"/>
                </a:ext>
              </a:extLst>
            </p:cNvPr>
            <p:cNvPicPr>
              <a:picLocks noChangeAspect="1"/>
            </p:cNvPicPr>
            <p:nvPr/>
          </p:nvPicPr>
          <p:blipFill>
            <a:blip r:embed="rId5"/>
            <a:stretch>
              <a:fillRect/>
            </a:stretch>
          </p:blipFill>
          <p:spPr>
            <a:xfrm>
              <a:off x="1542073" y="4299772"/>
              <a:ext cx="1302185" cy="919097"/>
            </a:xfrm>
            <a:prstGeom prst="rect">
              <a:avLst/>
            </a:prstGeom>
          </p:spPr>
        </p:pic>
        <p:pic>
          <p:nvPicPr>
            <p:cNvPr id="44" name="Picture 43" descr="A picture containing icon&#10;&#10;Description automatically generated">
              <a:extLst>
                <a:ext uri="{FF2B5EF4-FFF2-40B4-BE49-F238E27FC236}">
                  <a16:creationId xmlns:a16="http://schemas.microsoft.com/office/drawing/2014/main" id="{C432FDF2-FDB4-451B-9B8B-338BAED95F36}"/>
                </a:ext>
              </a:extLst>
            </p:cNvPr>
            <p:cNvPicPr>
              <a:picLocks noChangeAspect="1"/>
            </p:cNvPicPr>
            <p:nvPr/>
          </p:nvPicPr>
          <p:blipFill>
            <a:blip r:embed="rId6"/>
            <a:stretch>
              <a:fillRect/>
            </a:stretch>
          </p:blipFill>
          <p:spPr>
            <a:xfrm>
              <a:off x="3324379" y="4628909"/>
              <a:ext cx="1652294" cy="288871"/>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9E2332BB-59AD-4020-B082-0A3983C8785D}"/>
                </a:ext>
              </a:extLst>
            </p:cNvPr>
            <p:cNvPicPr>
              <a:picLocks noChangeAspect="1"/>
            </p:cNvPicPr>
            <p:nvPr/>
          </p:nvPicPr>
          <p:blipFill>
            <a:blip r:embed="rId7"/>
            <a:stretch>
              <a:fillRect/>
            </a:stretch>
          </p:blipFill>
          <p:spPr>
            <a:xfrm>
              <a:off x="5336465" y="4616820"/>
              <a:ext cx="1548103" cy="300960"/>
            </a:xfrm>
            <a:prstGeom prst="rect">
              <a:avLst/>
            </a:prstGeom>
          </p:spPr>
        </p:pic>
        <p:pic>
          <p:nvPicPr>
            <p:cNvPr id="46" name="Picture 45" descr="Logo&#10;&#10;Description automatically generated">
              <a:extLst>
                <a:ext uri="{FF2B5EF4-FFF2-40B4-BE49-F238E27FC236}">
                  <a16:creationId xmlns:a16="http://schemas.microsoft.com/office/drawing/2014/main" id="{622E8E78-D212-4D4D-A07A-8F9EE74EA287}"/>
                </a:ext>
              </a:extLst>
            </p:cNvPr>
            <p:cNvPicPr>
              <a:picLocks noChangeAspect="1"/>
            </p:cNvPicPr>
            <p:nvPr/>
          </p:nvPicPr>
          <p:blipFill>
            <a:blip r:embed="rId8"/>
            <a:stretch>
              <a:fillRect/>
            </a:stretch>
          </p:blipFill>
          <p:spPr>
            <a:xfrm>
              <a:off x="7270602" y="4519071"/>
              <a:ext cx="1652591" cy="464710"/>
            </a:xfrm>
            <a:prstGeom prst="rect">
              <a:avLst/>
            </a:prstGeom>
          </p:spPr>
        </p:pic>
        <p:grpSp>
          <p:nvGrpSpPr>
            <p:cNvPr id="47" name="Group 46">
              <a:extLst>
                <a:ext uri="{FF2B5EF4-FFF2-40B4-BE49-F238E27FC236}">
                  <a16:creationId xmlns:a16="http://schemas.microsoft.com/office/drawing/2014/main" id="{1887C914-0DC8-4BF4-89A8-42D4FDC61191}"/>
                </a:ext>
              </a:extLst>
            </p:cNvPr>
            <p:cNvGrpSpPr/>
            <p:nvPr/>
          </p:nvGrpSpPr>
          <p:grpSpPr>
            <a:xfrm>
              <a:off x="546096" y="2228535"/>
              <a:ext cx="11328712" cy="1171819"/>
              <a:chOff x="546096" y="2228535"/>
              <a:chExt cx="11328712" cy="1171819"/>
            </a:xfrm>
          </p:grpSpPr>
          <p:pic>
            <p:nvPicPr>
              <p:cNvPr id="48" name="Picture 47">
                <a:extLst>
                  <a:ext uri="{FF2B5EF4-FFF2-40B4-BE49-F238E27FC236}">
                    <a16:creationId xmlns:a16="http://schemas.microsoft.com/office/drawing/2014/main" id="{944E8AA8-2077-4E4A-8C2D-1D4627991CDF}"/>
                  </a:ext>
                </a:extLst>
              </p:cNvPr>
              <p:cNvPicPr>
                <a:picLocks noChangeAspect="1"/>
              </p:cNvPicPr>
              <p:nvPr/>
            </p:nvPicPr>
            <p:blipFill>
              <a:blip r:embed="rId9"/>
              <a:stretch>
                <a:fillRect/>
              </a:stretch>
            </p:blipFill>
            <p:spPr>
              <a:xfrm>
                <a:off x="8380183" y="2432240"/>
                <a:ext cx="1437589" cy="757736"/>
              </a:xfrm>
              <a:prstGeom prst="rect">
                <a:avLst/>
              </a:prstGeom>
            </p:spPr>
          </p:pic>
          <p:pic>
            <p:nvPicPr>
              <p:cNvPr id="49" name="Picture 48" descr="A picture containing logo&#10;&#10;Description automatically generated">
                <a:extLst>
                  <a:ext uri="{FF2B5EF4-FFF2-40B4-BE49-F238E27FC236}">
                    <a16:creationId xmlns:a16="http://schemas.microsoft.com/office/drawing/2014/main" id="{694F91E1-9BD7-4659-9AEA-F992C6EB2B7B}"/>
                  </a:ext>
                </a:extLst>
              </p:cNvPr>
              <p:cNvPicPr>
                <a:picLocks noChangeAspect="1"/>
              </p:cNvPicPr>
              <p:nvPr/>
            </p:nvPicPr>
            <p:blipFill>
              <a:blip r:embed="rId10"/>
              <a:stretch>
                <a:fillRect/>
              </a:stretch>
            </p:blipFill>
            <p:spPr>
              <a:xfrm>
                <a:off x="546096" y="2376370"/>
                <a:ext cx="1325543" cy="869477"/>
              </a:xfrm>
              <a:prstGeom prst="rect">
                <a:avLst/>
              </a:prstGeom>
            </p:spPr>
          </p:pic>
          <p:pic>
            <p:nvPicPr>
              <p:cNvPr id="50" name="Picture 49" descr="Logo&#10;&#10;Description automatically generated">
                <a:extLst>
                  <a:ext uri="{FF2B5EF4-FFF2-40B4-BE49-F238E27FC236}">
                    <a16:creationId xmlns:a16="http://schemas.microsoft.com/office/drawing/2014/main" id="{5A6C7565-F07C-4963-8352-B5A938D03CF5}"/>
                  </a:ext>
                </a:extLst>
              </p:cNvPr>
              <p:cNvPicPr>
                <a:picLocks noChangeAspect="1"/>
              </p:cNvPicPr>
              <p:nvPr/>
            </p:nvPicPr>
            <p:blipFill>
              <a:blip r:embed="rId11"/>
              <a:stretch>
                <a:fillRect/>
              </a:stretch>
            </p:blipFill>
            <p:spPr>
              <a:xfrm>
                <a:off x="2517670" y="2312870"/>
                <a:ext cx="1326134" cy="1050403"/>
              </a:xfrm>
              <a:prstGeom prst="rect">
                <a:avLst/>
              </a:prstGeom>
            </p:spPr>
          </p:pic>
          <p:pic>
            <p:nvPicPr>
              <p:cNvPr id="51" name="Picture 50" descr="Logo&#10;&#10;Description automatically generated">
                <a:extLst>
                  <a:ext uri="{FF2B5EF4-FFF2-40B4-BE49-F238E27FC236}">
                    <a16:creationId xmlns:a16="http://schemas.microsoft.com/office/drawing/2014/main" id="{D21627CE-ECCC-44A5-9A52-BAC4E6FDCF7A}"/>
                  </a:ext>
                </a:extLst>
              </p:cNvPr>
              <p:cNvPicPr>
                <a:picLocks noChangeAspect="1"/>
              </p:cNvPicPr>
              <p:nvPr/>
            </p:nvPicPr>
            <p:blipFill>
              <a:blip r:embed="rId12"/>
              <a:stretch>
                <a:fillRect/>
              </a:stretch>
            </p:blipFill>
            <p:spPr>
              <a:xfrm>
                <a:off x="6303266" y="2637552"/>
                <a:ext cx="1632987" cy="417003"/>
              </a:xfrm>
              <a:prstGeom prst="rect">
                <a:avLst/>
              </a:prstGeom>
            </p:spPr>
          </p:pic>
          <p:pic>
            <p:nvPicPr>
              <p:cNvPr id="52" name="Picture 51">
                <a:extLst>
                  <a:ext uri="{FF2B5EF4-FFF2-40B4-BE49-F238E27FC236}">
                    <a16:creationId xmlns:a16="http://schemas.microsoft.com/office/drawing/2014/main" id="{CC7562E9-6BDD-4152-963B-A4E751055475}"/>
                  </a:ext>
                </a:extLst>
              </p:cNvPr>
              <p:cNvPicPr>
                <a:picLocks noChangeAspect="1"/>
              </p:cNvPicPr>
              <p:nvPr/>
            </p:nvPicPr>
            <p:blipFill>
              <a:blip r:embed="rId13"/>
              <a:stretch>
                <a:fillRect/>
              </a:stretch>
            </p:blipFill>
            <p:spPr>
              <a:xfrm>
                <a:off x="10304210" y="2502228"/>
                <a:ext cx="1570598" cy="552327"/>
              </a:xfrm>
              <a:prstGeom prst="rect">
                <a:avLst/>
              </a:prstGeom>
            </p:spPr>
          </p:pic>
          <p:pic>
            <p:nvPicPr>
              <p:cNvPr id="53" name="Picture 52" descr="Logo&#10;&#10;Description automatically generated">
                <a:extLst>
                  <a:ext uri="{FF2B5EF4-FFF2-40B4-BE49-F238E27FC236}">
                    <a16:creationId xmlns:a16="http://schemas.microsoft.com/office/drawing/2014/main" id="{BC951987-6861-499C-A24D-0B492213B075}"/>
                  </a:ext>
                </a:extLst>
              </p:cNvPr>
              <p:cNvPicPr>
                <a:picLocks noChangeAspect="1"/>
              </p:cNvPicPr>
              <p:nvPr/>
            </p:nvPicPr>
            <p:blipFill>
              <a:blip r:embed="rId14"/>
              <a:stretch>
                <a:fillRect/>
              </a:stretch>
            </p:blipFill>
            <p:spPr>
              <a:xfrm>
                <a:off x="4726510" y="2228535"/>
                <a:ext cx="909058" cy="1171819"/>
              </a:xfrm>
              <a:prstGeom prst="rect">
                <a:avLst/>
              </a:prstGeom>
            </p:spPr>
          </p:pic>
        </p:grpSp>
      </p:grpSp>
      <p:sp>
        <p:nvSpPr>
          <p:cNvPr id="54" name="Oval 53">
            <a:extLst>
              <a:ext uri="{FF2B5EF4-FFF2-40B4-BE49-F238E27FC236}">
                <a16:creationId xmlns:a16="http://schemas.microsoft.com/office/drawing/2014/main" id="{9BF31704-571E-490A-B190-9A8D5484EB7A}"/>
              </a:ext>
            </a:extLst>
          </p:cNvPr>
          <p:cNvSpPr/>
          <p:nvPr/>
        </p:nvSpPr>
        <p:spPr>
          <a:xfrm>
            <a:off x="9126817" y="3794889"/>
            <a:ext cx="1881519" cy="1881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5" name="Graphic 54">
            <a:extLst>
              <a:ext uri="{FF2B5EF4-FFF2-40B4-BE49-F238E27FC236}">
                <a16:creationId xmlns:a16="http://schemas.microsoft.com/office/drawing/2014/main" id="{6B08B823-CC01-427C-8EB2-E5DD599F067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64915" y="4620670"/>
            <a:ext cx="1026956" cy="297584"/>
          </a:xfrm>
          <a:prstGeom prst="rect">
            <a:avLst/>
          </a:prstGeom>
        </p:spPr>
      </p:pic>
    </p:spTree>
    <p:extLst>
      <p:ext uri="{BB962C8B-B14F-4D97-AF65-F5344CB8AC3E}">
        <p14:creationId xmlns:p14="http://schemas.microsoft.com/office/powerpoint/2010/main" val="1246249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59" name="Google Shape;659;p29"/>
          <p:cNvSpPr txBox="1">
            <a:spLocks noGrp="1"/>
          </p:cNvSpPr>
          <p:nvPr>
            <p:ph type="title"/>
          </p:nvPr>
        </p:nvSpPr>
        <p:spPr>
          <a:xfrm>
            <a:off x="268109" y="252593"/>
            <a:ext cx="8285340" cy="66423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600"/>
              <a:buFont typeface="Arial"/>
              <a:buNone/>
            </a:pPr>
            <a:r>
              <a:rPr lang="en-GB" b="1" dirty="0"/>
              <a:t>We provide:</a:t>
            </a:r>
            <a:endParaRPr b="1" dirty="0"/>
          </a:p>
        </p:txBody>
      </p:sp>
      <p:pic>
        <p:nvPicPr>
          <p:cNvPr id="3" name="Picture 2">
            <a:extLst>
              <a:ext uri="{FF2B5EF4-FFF2-40B4-BE49-F238E27FC236}">
                <a16:creationId xmlns:a16="http://schemas.microsoft.com/office/drawing/2014/main" id="{DD8DC3FE-E4AA-4873-A744-A7A9FA748448}"/>
              </a:ext>
            </a:extLst>
          </p:cNvPr>
          <p:cNvPicPr>
            <a:picLocks noChangeAspect="1"/>
          </p:cNvPicPr>
          <p:nvPr/>
        </p:nvPicPr>
        <p:blipFill>
          <a:blip r:embed="rId3"/>
          <a:stretch>
            <a:fillRect/>
          </a:stretch>
        </p:blipFill>
        <p:spPr>
          <a:xfrm>
            <a:off x="0" y="1130768"/>
            <a:ext cx="12192000" cy="4904474"/>
          </a:xfrm>
          <a:prstGeom prst="rect">
            <a:avLst/>
          </a:prstGeom>
        </p:spPr>
      </p:pic>
    </p:spTree>
    <p:extLst>
      <p:ext uri="{BB962C8B-B14F-4D97-AF65-F5344CB8AC3E}">
        <p14:creationId xmlns:p14="http://schemas.microsoft.com/office/powerpoint/2010/main" val="2557368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5" name="Graphic 4">
            <a:extLst>
              <a:ext uri="{FF2B5EF4-FFF2-40B4-BE49-F238E27FC236}">
                <a16:creationId xmlns:a16="http://schemas.microsoft.com/office/drawing/2014/main" id="{2A597BFF-104E-470F-9726-40F1AA916C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32672"/>
            <a:ext cx="12192000" cy="4911993"/>
          </a:xfrm>
          <a:prstGeom prst="rect">
            <a:avLst/>
          </a:prstGeom>
        </p:spPr>
      </p:pic>
      <p:sp>
        <p:nvSpPr>
          <p:cNvPr id="18" name="Google Shape;111;ga6f5ec612c_0_50">
            <a:extLst>
              <a:ext uri="{FF2B5EF4-FFF2-40B4-BE49-F238E27FC236}">
                <a16:creationId xmlns:a16="http://schemas.microsoft.com/office/drawing/2014/main" id="{FF548E13-59E9-4126-B44A-F94E8A91BE73}"/>
              </a:ext>
            </a:extLst>
          </p:cNvPr>
          <p:cNvSpPr txBox="1">
            <a:spLocks/>
          </p:cNvSpPr>
          <p:nvPr/>
        </p:nvSpPr>
        <p:spPr>
          <a:xfrm>
            <a:off x="268287" y="262537"/>
            <a:ext cx="8030888" cy="6651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t>Why choose us? Our employer partners tell us…</a:t>
            </a:r>
          </a:p>
        </p:txBody>
      </p:sp>
      <p:pic>
        <p:nvPicPr>
          <p:cNvPr id="2" name="Picture 1">
            <a:extLst>
              <a:ext uri="{FF2B5EF4-FFF2-40B4-BE49-F238E27FC236}">
                <a16:creationId xmlns:a16="http://schemas.microsoft.com/office/drawing/2014/main" id="{B3A7AD0D-A34A-44B7-A3E5-92C09F92DF3A}"/>
              </a:ext>
            </a:extLst>
          </p:cNvPr>
          <p:cNvPicPr>
            <a:picLocks noChangeAspect="1"/>
          </p:cNvPicPr>
          <p:nvPr/>
        </p:nvPicPr>
        <p:blipFill>
          <a:blip r:embed="rId5"/>
          <a:stretch>
            <a:fillRect/>
          </a:stretch>
        </p:blipFill>
        <p:spPr>
          <a:xfrm>
            <a:off x="0" y="1132672"/>
            <a:ext cx="12192000" cy="4890620"/>
          </a:xfrm>
          <a:prstGeom prst="rect">
            <a:avLst/>
          </a:prstGeom>
        </p:spPr>
      </p:pic>
    </p:spTree>
    <p:extLst>
      <p:ext uri="{BB962C8B-B14F-4D97-AF65-F5344CB8AC3E}">
        <p14:creationId xmlns:p14="http://schemas.microsoft.com/office/powerpoint/2010/main" val="601518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5" name="Graphic 4">
            <a:extLst>
              <a:ext uri="{FF2B5EF4-FFF2-40B4-BE49-F238E27FC236}">
                <a16:creationId xmlns:a16="http://schemas.microsoft.com/office/drawing/2014/main" id="{2A597BFF-104E-470F-9726-40F1AA916C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32672"/>
            <a:ext cx="12192000" cy="4911993"/>
          </a:xfrm>
          <a:prstGeom prst="rect">
            <a:avLst/>
          </a:prstGeom>
        </p:spPr>
      </p:pic>
      <p:sp>
        <p:nvSpPr>
          <p:cNvPr id="18" name="Google Shape;111;ga6f5ec612c_0_50">
            <a:extLst>
              <a:ext uri="{FF2B5EF4-FFF2-40B4-BE49-F238E27FC236}">
                <a16:creationId xmlns:a16="http://schemas.microsoft.com/office/drawing/2014/main" id="{FF548E13-59E9-4126-B44A-F94E8A91BE73}"/>
              </a:ext>
            </a:extLst>
          </p:cNvPr>
          <p:cNvSpPr txBox="1">
            <a:spLocks/>
          </p:cNvSpPr>
          <p:nvPr/>
        </p:nvSpPr>
        <p:spPr>
          <a:xfrm>
            <a:off x="268287" y="262537"/>
            <a:ext cx="8030888" cy="6651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t>Meet our Regional Account Managers</a:t>
            </a:r>
            <a:br>
              <a:rPr lang="en-GB" b="1" dirty="0"/>
            </a:br>
            <a:r>
              <a:rPr lang="en-GB" b="1" dirty="0"/>
              <a:t>in North and South Lanarkshire</a:t>
            </a:r>
          </a:p>
        </p:txBody>
      </p:sp>
      <p:sp>
        <p:nvSpPr>
          <p:cNvPr id="11" name="Google Shape;89;ga6f5ec612c_0_23">
            <a:extLst>
              <a:ext uri="{FF2B5EF4-FFF2-40B4-BE49-F238E27FC236}">
                <a16:creationId xmlns:a16="http://schemas.microsoft.com/office/drawing/2014/main" id="{D843BD45-C384-4348-A583-52500A05787D}"/>
              </a:ext>
            </a:extLst>
          </p:cNvPr>
          <p:cNvSpPr txBox="1"/>
          <p:nvPr/>
        </p:nvSpPr>
        <p:spPr>
          <a:xfrm>
            <a:off x="6346285" y="3945938"/>
            <a:ext cx="3566974" cy="1433552"/>
          </a:xfrm>
          <a:prstGeom prst="rect">
            <a:avLst/>
          </a:prstGeom>
          <a:noFill/>
          <a:ln>
            <a:noFill/>
          </a:ln>
        </p:spPr>
        <p:txBody>
          <a:bodyPr spcFirstLastPara="1" wrap="square" lIns="91425" tIns="91425" rIns="91425" bIns="91425" anchor="t" anchorCtr="0">
            <a:noAutofit/>
          </a:bodyPr>
          <a:lstStyle/>
          <a:p>
            <a:pPr algn="ctr">
              <a:lnSpc>
                <a:spcPct val="107000"/>
              </a:lnSpc>
              <a:spcAft>
                <a:spcPts val="200"/>
              </a:spcAft>
            </a:pPr>
            <a:r>
              <a:rPr lang="en-GB" sz="2000" dirty="0">
                <a:solidFill>
                  <a:srgbClr val="CA7CAF"/>
                </a:solidFill>
                <a:latin typeface="AvenirLTPro-Black"/>
              </a:rPr>
              <a:t>Sharon Doonan</a:t>
            </a:r>
            <a:br>
              <a:rPr lang="en-GB" sz="1800" dirty="0">
                <a:solidFill>
                  <a:srgbClr val="8ABD55"/>
                </a:solidFill>
                <a:latin typeface="AvenirLTPro-Black"/>
              </a:rPr>
            </a:br>
            <a:endParaRPr lang="en-GB" sz="1800" dirty="0">
              <a:solidFill>
                <a:srgbClr val="8ABD55"/>
              </a:solidFill>
              <a:latin typeface="AvenirLTPro-Black"/>
            </a:endParaRPr>
          </a:p>
          <a:p>
            <a:pPr algn="ctr">
              <a:lnSpc>
                <a:spcPct val="107000"/>
              </a:lnSpc>
              <a:spcAft>
                <a:spcPts val="200"/>
              </a:spcAft>
            </a:pPr>
            <a:r>
              <a:rPr lang="en-GB" sz="1800" dirty="0">
                <a:solidFill>
                  <a:srgbClr val="8ABD55"/>
                </a:solidFill>
                <a:latin typeface="AvenirLTPro-Black"/>
              </a:rPr>
              <a:t>Regional Account Manager</a:t>
            </a:r>
            <a:endParaRPr lang="en-GB" sz="1600" dirty="0">
              <a:solidFill>
                <a:srgbClr val="8ABD55"/>
              </a:solidFill>
              <a:latin typeface="AvenirLTPro-Black"/>
            </a:endParaRPr>
          </a:p>
          <a:p>
            <a:pPr algn="ctr">
              <a:spcAft>
                <a:spcPts val="200"/>
              </a:spcAft>
            </a:pPr>
            <a:r>
              <a:rPr lang="en-GB" sz="1800" dirty="0">
                <a:solidFill>
                  <a:schemeClr val="bg1"/>
                </a:solidFill>
                <a:latin typeface="Avenir LT Pro 45 Book" panose="020B0502020203020204" pitchFamily="34" charset="0"/>
              </a:rPr>
              <a:t> South Lanarkshire</a:t>
            </a:r>
          </a:p>
          <a:p>
            <a:pPr algn="ctr">
              <a:spcAft>
                <a:spcPts val="200"/>
              </a:spcAft>
            </a:pPr>
            <a:r>
              <a:rPr lang="en-GB" sz="1800" dirty="0">
                <a:solidFill>
                  <a:schemeClr val="bg1"/>
                </a:solidFill>
                <a:latin typeface="Avenir LT Pro 45 Book" panose="020B0502020203020204" pitchFamily="34" charset="0"/>
              </a:rPr>
              <a:t>07795 618154</a:t>
            </a:r>
          </a:p>
          <a:p>
            <a:pPr algn="ctr">
              <a:spcAft>
                <a:spcPts val="200"/>
              </a:spcAft>
            </a:pPr>
            <a:r>
              <a:rPr lang="en-GB" sz="1800" dirty="0">
                <a:solidFill>
                  <a:schemeClr val="bg1"/>
                </a:solidFill>
                <a:latin typeface="Avenir LT Pro 45 Book" panose="020B0502020203020204" pitchFamily="34" charset="0"/>
              </a:rPr>
              <a:t>s</a:t>
            </a:r>
            <a:r>
              <a:rPr lang="en-GB" sz="1800" b="0" i="0" dirty="0">
                <a:solidFill>
                  <a:schemeClr val="bg1"/>
                </a:solidFill>
                <a:effectLst/>
                <a:latin typeface="Avenir LT Pro 45 Book" panose="020B0502020203020204" pitchFamily="34" charset="0"/>
              </a:rPr>
              <a:t>haron.doo</a:t>
            </a:r>
            <a:r>
              <a:rPr lang="en-GB" sz="1800" dirty="0">
                <a:solidFill>
                  <a:schemeClr val="bg1"/>
                </a:solidFill>
                <a:latin typeface="Avenir LT Pro 45 Book" panose="020B0502020203020204" pitchFamily="34" charset="0"/>
              </a:rPr>
              <a:t>nan</a:t>
            </a:r>
            <a:r>
              <a:rPr lang="en-GB" sz="1800" b="0" i="0" dirty="0">
                <a:solidFill>
                  <a:schemeClr val="bg1"/>
                </a:solidFill>
                <a:effectLst/>
                <a:latin typeface="Avenir LT Pro 45 Book" panose="020B0502020203020204" pitchFamily="34" charset="0"/>
              </a:rPr>
              <a:t>@remploy.co.uk</a:t>
            </a:r>
          </a:p>
        </p:txBody>
      </p:sp>
      <p:pic>
        <p:nvPicPr>
          <p:cNvPr id="7" name="Picture 6" descr="A picture containing person, indoor, white&#10;&#10;Description automatically generated">
            <a:extLst>
              <a:ext uri="{FF2B5EF4-FFF2-40B4-BE49-F238E27FC236}">
                <a16:creationId xmlns:a16="http://schemas.microsoft.com/office/drawing/2014/main" id="{3ACC8CE6-C991-4598-9D5E-0D992FA5BC1E}"/>
              </a:ext>
            </a:extLst>
          </p:cNvPr>
          <p:cNvPicPr>
            <a:picLocks noChangeAspect="1"/>
          </p:cNvPicPr>
          <p:nvPr/>
        </p:nvPicPr>
        <p:blipFill>
          <a:blip r:embed="rId5"/>
          <a:stretch>
            <a:fillRect/>
          </a:stretch>
        </p:blipFill>
        <p:spPr>
          <a:xfrm>
            <a:off x="7053944" y="1860995"/>
            <a:ext cx="2016000" cy="2016000"/>
          </a:xfrm>
          <a:prstGeom prst="rect">
            <a:avLst/>
          </a:prstGeom>
        </p:spPr>
      </p:pic>
      <p:sp>
        <p:nvSpPr>
          <p:cNvPr id="12" name="Oval 11">
            <a:extLst>
              <a:ext uri="{FF2B5EF4-FFF2-40B4-BE49-F238E27FC236}">
                <a16:creationId xmlns:a16="http://schemas.microsoft.com/office/drawing/2014/main" id="{1FD14406-8B43-43F8-A949-7498317D813C}"/>
              </a:ext>
            </a:extLst>
          </p:cNvPr>
          <p:cNvSpPr/>
          <p:nvPr/>
        </p:nvSpPr>
        <p:spPr>
          <a:xfrm>
            <a:off x="7047847" y="1811400"/>
            <a:ext cx="2016000" cy="2016000"/>
          </a:xfrm>
          <a:prstGeom prst="ellipse">
            <a:avLst/>
          </a:prstGeom>
          <a:noFill/>
          <a:ln w="38100">
            <a:solidFill>
              <a:srgbClr val="CA7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8" name="Google Shape;89;ga6f5ec612c_0_23">
            <a:extLst>
              <a:ext uri="{FF2B5EF4-FFF2-40B4-BE49-F238E27FC236}">
                <a16:creationId xmlns:a16="http://schemas.microsoft.com/office/drawing/2014/main" id="{0A550086-CC1F-4768-99A1-7FB4E5CFED6B}"/>
              </a:ext>
            </a:extLst>
          </p:cNvPr>
          <p:cNvSpPr txBox="1"/>
          <p:nvPr/>
        </p:nvSpPr>
        <p:spPr>
          <a:xfrm>
            <a:off x="2360364" y="3945938"/>
            <a:ext cx="3566974" cy="1433552"/>
          </a:xfrm>
          <a:prstGeom prst="rect">
            <a:avLst/>
          </a:prstGeom>
          <a:noFill/>
          <a:ln>
            <a:noFill/>
          </a:ln>
        </p:spPr>
        <p:txBody>
          <a:bodyPr spcFirstLastPara="1" wrap="square" lIns="91425" tIns="91425" rIns="91425" bIns="91425" anchor="t" anchorCtr="0">
            <a:noAutofit/>
          </a:bodyPr>
          <a:lstStyle/>
          <a:p>
            <a:pPr algn="ctr">
              <a:lnSpc>
                <a:spcPct val="107000"/>
              </a:lnSpc>
              <a:spcAft>
                <a:spcPts val="200"/>
              </a:spcAft>
            </a:pPr>
            <a:r>
              <a:rPr lang="en-GB" sz="2000" dirty="0">
                <a:solidFill>
                  <a:srgbClr val="7098CF"/>
                </a:solidFill>
                <a:latin typeface="AvenirLTPro-Black"/>
              </a:rPr>
              <a:t>TBC</a:t>
            </a:r>
            <a:br>
              <a:rPr lang="en-GB" sz="1800" dirty="0">
                <a:solidFill>
                  <a:srgbClr val="8ABD55"/>
                </a:solidFill>
                <a:latin typeface="AvenirLTPro-Black"/>
              </a:rPr>
            </a:br>
            <a:endParaRPr lang="en-GB" sz="1800" dirty="0">
              <a:solidFill>
                <a:srgbClr val="8ABD55"/>
              </a:solidFill>
              <a:latin typeface="AvenirLTPro-Black"/>
            </a:endParaRPr>
          </a:p>
          <a:p>
            <a:pPr algn="ctr">
              <a:lnSpc>
                <a:spcPct val="107000"/>
              </a:lnSpc>
              <a:spcAft>
                <a:spcPts val="200"/>
              </a:spcAft>
            </a:pPr>
            <a:r>
              <a:rPr lang="en-GB" sz="1800" dirty="0">
                <a:solidFill>
                  <a:srgbClr val="8ABD55"/>
                </a:solidFill>
                <a:latin typeface="AvenirLTPro-Black"/>
              </a:rPr>
              <a:t>Regional Account Manager</a:t>
            </a:r>
            <a:endParaRPr lang="en-GB" sz="1600" dirty="0">
              <a:solidFill>
                <a:srgbClr val="8ABD55"/>
              </a:solidFill>
              <a:latin typeface="AvenirLTPro-Black"/>
            </a:endParaRPr>
          </a:p>
          <a:p>
            <a:pPr algn="ctr">
              <a:spcAft>
                <a:spcPts val="200"/>
              </a:spcAft>
            </a:pPr>
            <a:r>
              <a:rPr lang="en-GB" sz="1800" dirty="0">
                <a:solidFill>
                  <a:schemeClr val="bg1"/>
                </a:solidFill>
                <a:latin typeface="Avenir LT Pro 45 Book" panose="020B0502020203020204" pitchFamily="34" charset="0"/>
              </a:rPr>
              <a:t> North Lanarkshire</a:t>
            </a:r>
          </a:p>
        </p:txBody>
      </p:sp>
      <p:sp>
        <p:nvSpPr>
          <p:cNvPr id="13" name="Oval 12">
            <a:extLst>
              <a:ext uri="{FF2B5EF4-FFF2-40B4-BE49-F238E27FC236}">
                <a16:creationId xmlns:a16="http://schemas.microsoft.com/office/drawing/2014/main" id="{3C0BF92E-B521-40D8-B9FF-C6D77C18A5AD}"/>
              </a:ext>
            </a:extLst>
          </p:cNvPr>
          <p:cNvSpPr/>
          <p:nvPr/>
        </p:nvSpPr>
        <p:spPr>
          <a:xfrm>
            <a:off x="3061926" y="1811400"/>
            <a:ext cx="2016000" cy="2016000"/>
          </a:xfrm>
          <a:prstGeom prst="ellipse">
            <a:avLst/>
          </a:prstGeom>
          <a:noFill/>
          <a:ln w="38100">
            <a:solidFill>
              <a:srgbClr val="709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Tree>
    <p:extLst>
      <p:ext uri="{BB962C8B-B14F-4D97-AF65-F5344CB8AC3E}">
        <p14:creationId xmlns:p14="http://schemas.microsoft.com/office/powerpoint/2010/main" val="1346633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5" name="Graphic 4">
            <a:extLst>
              <a:ext uri="{FF2B5EF4-FFF2-40B4-BE49-F238E27FC236}">
                <a16:creationId xmlns:a16="http://schemas.microsoft.com/office/drawing/2014/main" id="{2A597BFF-104E-470F-9726-40F1AA916C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32672"/>
            <a:ext cx="12192000" cy="4911993"/>
          </a:xfrm>
          <a:prstGeom prst="rect">
            <a:avLst/>
          </a:prstGeom>
        </p:spPr>
      </p:pic>
      <p:pic>
        <p:nvPicPr>
          <p:cNvPr id="4" name="Graphic 3">
            <a:extLst>
              <a:ext uri="{FF2B5EF4-FFF2-40B4-BE49-F238E27FC236}">
                <a16:creationId xmlns:a16="http://schemas.microsoft.com/office/drawing/2014/main" id="{E469AF09-0F95-4A73-9DFD-F44E38CCB2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9383" y="2763227"/>
            <a:ext cx="3812428" cy="2773826"/>
          </a:xfrm>
          <a:prstGeom prst="rect">
            <a:avLst/>
          </a:prstGeom>
        </p:spPr>
      </p:pic>
      <p:pic>
        <p:nvPicPr>
          <p:cNvPr id="6" name="Graphic 5">
            <a:extLst>
              <a:ext uri="{FF2B5EF4-FFF2-40B4-BE49-F238E27FC236}">
                <a16:creationId xmlns:a16="http://schemas.microsoft.com/office/drawing/2014/main" id="{4A8AE8CD-D5CF-41ED-96D7-34E52C4CE5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82173" y="2755753"/>
            <a:ext cx="3822700" cy="2781300"/>
          </a:xfrm>
          <a:prstGeom prst="rect">
            <a:avLst/>
          </a:prstGeom>
        </p:spPr>
      </p:pic>
      <p:pic>
        <p:nvPicPr>
          <p:cNvPr id="7" name="Graphic 6">
            <a:extLst>
              <a:ext uri="{FF2B5EF4-FFF2-40B4-BE49-F238E27FC236}">
                <a16:creationId xmlns:a16="http://schemas.microsoft.com/office/drawing/2014/main" id="{FDABC802-4934-470C-A06F-5FCB4891EA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4963" y="2775460"/>
            <a:ext cx="3822700" cy="2781300"/>
          </a:xfrm>
          <a:prstGeom prst="rect">
            <a:avLst/>
          </a:prstGeom>
        </p:spPr>
      </p:pic>
      <p:sp>
        <p:nvSpPr>
          <p:cNvPr id="8" name="Google Shape;233;p10">
            <a:extLst>
              <a:ext uri="{FF2B5EF4-FFF2-40B4-BE49-F238E27FC236}">
                <a16:creationId xmlns:a16="http://schemas.microsoft.com/office/drawing/2014/main" id="{26F316FB-6CAC-47CD-8C46-9CB9A9CD6604}"/>
              </a:ext>
            </a:extLst>
          </p:cNvPr>
          <p:cNvSpPr txBox="1">
            <a:spLocks noGrp="1"/>
          </p:cNvSpPr>
          <p:nvPr>
            <p:ph type="title"/>
          </p:nvPr>
        </p:nvSpPr>
        <p:spPr>
          <a:xfrm>
            <a:off x="268109" y="252593"/>
            <a:ext cx="8285340" cy="66423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45487"/>
              </a:buClr>
              <a:buSzPts val="2600"/>
              <a:buFont typeface="Arial"/>
              <a:buNone/>
            </a:pPr>
            <a:r>
              <a:rPr lang="en-GB" b="1" dirty="0">
                <a:solidFill>
                  <a:srgbClr val="545487"/>
                </a:solidFill>
              </a:rPr>
              <a:t>Our support doesn’t stop there…</a:t>
            </a:r>
            <a:endParaRPr b="1" dirty="0"/>
          </a:p>
        </p:txBody>
      </p:sp>
      <p:sp>
        <p:nvSpPr>
          <p:cNvPr id="9" name="Google Shape;233;p10">
            <a:extLst>
              <a:ext uri="{FF2B5EF4-FFF2-40B4-BE49-F238E27FC236}">
                <a16:creationId xmlns:a16="http://schemas.microsoft.com/office/drawing/2014/main" id="{5031A1A5-2EA3-4DBC-B56E-3938C929BEF8}"/>
              </a:ext>
            </a:extLst>
          </p:cNvPr>
          <p:cNvSpPr txBox="1">
            <a:spLocks/>
          </p:cNvSpPr>
          <p:nvPr/>
        </p:nvSpPr>
        <p:spPr>
          <a:xfrm>
            <a:off x="1695352" y="1468356"/>
            <a:ext cx="8796342" cy="971421"/>
          </a:xfrm>
          <a:prstGeom prst="rect">
            <a:avLst/>
          </a:prstGeom>
          <a:noFill/>
          <a:ln>
            <a:noFill/>
          </a:ln>
        </p:spPr>
        <p:txBody>
          <a:bodyPr spcFirstLastPara="1" wrap="square" lIns="91425" tIns="45700" rIns="91425" bIns="45700" anchor="ctr" anchorCtr="0">
            <a:normAutofit fontScale="85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Clr>
                <a:srgbClr val="545487"/>
              </a:buClr>
            </a:pPr>
            <a:r>
              <a:rPr lang="en-GB" dirty="0">
                <a:solidFill>
                  <a:schemeClr val="bg1"/>
                </a:solidFill>
                <a:latin typeface="Avenir LT Pro 65 Medium" panose="020B0603020203020204" pitchFamily="34" charset="0"/>
              </a:rPr>
              <a:t>Once in work, our </a:t>
            </a:r>
            <a:r>
              <a:rPr lang="en-GB" b="1" dirty="0">
                <a:solidFill>
                  <a:schemeClr val="bg1"/>
                </a:solidFill>
                <a:latin typeface="Avenir LT Pro 65 Medium" panose="020B0603020203020204" pitchFamily="34" charset="0"/>
              </a:rPr>
              <a:t>In Work Support</a:t>
            </a:r>
            <a:r>
              <a:rPr lang="en-GB" dirty="0">
                <a:solidFill>
                  <a:schemeClr val="bg1"/>
                </a:solidFill>
                <a:latin typeface="Avenir LT Pro 65 Medium" panose="020B0603020203020204" pitchFamily="34" charset="0"/>
              </a:rPr>
              <a:t> can help participants with any barriers they may face including:</a:t>
            </a:r>
          </a:p>
        </p:txBody>
      </p:sp>
      <p:sp>
        <p:nvSpPr>
          <p:cNvPr id="10" name="Google Shape;233;p10">
            <a:extLst>
              <a:ext uri="{FF2B5EF4-FFF2-40B4-BE49-F238E27FC236}">
                <a16:creationId xmlns:a16="http://schemas.microsoft.com/office/drawing/2014/main" id="{15DF6AF5-1173-4279-BEEF-5C2C5F55A01F}"/>
              </a:ext>
            </a:extLst>
          </p:cNvPr>
          <p:cNvSpPr txBox="1">
            <a:spLocks/>
          </p:cNvSpPr>
          <p:nvPr/>
        </p:nvSpPr>
        <p:spPr>
          <a:xfrm>
            <a:off x="214963" y="3654940"/>
            <a:ext cx="3827647" cy="97142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545487"/>
              </a:buClr>
            </a:pPr>
            <a:r>
              <a:rPr lang="en-GB" b="1" dirty="0">
                <a:solidFill>
                  <a:schemeClr val="bg1"/>
                </a:solidFill>
                <a:latin typeface="Avenir LT Pro 65 Medium" panose="020B0603020203020204" pitchFamily="34" charset="0"/>
              </a:rPr>
              <a:t>Managing</a:t>
            </a:r>
          </a:p>
          <a:p>
            <a:pPr algn="ctr">
              <a:buClr>
                <a:srgbClr val="545487"/>
              </a:buClr>
            </a:pPr>
            <a:r>
              <a:rPr lang="en-GB" b="1" dirty="0">
                <a:solidFill>
                  <a:schemeClr val="bg1"/>
                </a:solidFill>
                <a:latin typeface="Avenir LT Pro 65 Medium" panose="020B0603020203020204" pitchFamily="34" charset="0"/>
              </a:rPr>
              <a:t>your money</a:t>
            </a:r>
          </a:p>
        </p:txBody>
      </p:sp>
      <p:sp>
        <p:nvSpPr>
          <p:cNvPr id="11" name="Google Shape;233;p10">
            <a:extLst>
              <a:ext uri="{FF2B5EF4-FFF2-40B4-BE49-F238E27FC236}">
                <a16:creationId xmlns:a16="http://schemas.microsoft.com/office/drawing/2014/main" id="{E07AF80E-5A3A-4314-AFF4-3BBAC62A1B74}"/>
              </a:ext>
            </a:extLst>
          </p:cNvPr>
          <p:cNvSpPr txBox="1">
            <a:spLocks/>
          </p:cNvSpPr>
          <p:nvPr/>
        </p:nvSpPr>
        <p:spPr>
          <a:xfrm>
            <a:off x="4166833" y="3654939"/>
            <a:ext cx="3827647" cy="97142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545487"/>
              </a:buClr>
            </a:pPr>
            <a:r>
              <a:rPr lang="en-GB" b="1" dirty="0">
                <a:solidFill>
                  <a:schemeClr val="bg1"/>
                </a:solidFill>
                <a:latin typeface="Avenir LT Pro 65 Medium" panose="020B0603020203020204" pitchFamily="34" charset="0"/>
              </a:rPr>
              <a:t>Assistance</a:t>
            </a:r>
            <a:br>
              <a:rPr lang="en-GB" b="1" dirty="0">
                <a:solidFill>
                  <a:schemeClr val="bg1"/>
                </a:solidFill>
                <a:latin typeface="Avenir LT Pro 65 Medium" panose="020B0603020203020204" pitchFamily="34" charset="0"/>
              </a:rPr>
            </a:br>
            <a:r>
              <a:rPr lang="en-GB" b="1" dirty="0">
                <a:solidFill>
                  <a:schemeClr val="bg1"/>
                </a:solidFill>
                <a:latin typeface="Avenir LT Pro 65 Medium" panose="020B0603020203020204" pitchFamily="34" charset="0"/>
              </a:rPr>
              <a:t>with travel</a:t>
            </a:r>
          </a:p>
        </p:txBody>
      </p:sp>
      <p:sp>
        <p:nvSpPr>
          <p:cNvPr id="12" name="Google Shape;233;p10">
            <a:extLst>
              <a:ext uri="{FF2B5EF4-FFF2-40B4-BE49-F238E27FC236}">
                <a16:creationId xmlns:a16="http://schemas.microsoft.com/office/drawing/2014/main" id="{A0DA52ED-C0F2-4C58-8FBE-1A9050F4204C}"/>
              </a:ext>
            </a:extLst>
          </p:cNvPr>
          <p:cNvSpPr txBox="1">
            <a:spLocks/>
          </p:cNvSpPr>
          <p:nvPr/>
        </p:nvSpPr>
        <p:spPr>
          <a:xfrm>
            <a:off x="8134043" y="3654938"/>
            <a:ext cx="3827647" cy="97142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545487"/>
              </a:buClr>
            </a:pPr>
            <a:r>
              <a:rPr lang="en-GB" b="1" dirty="0">
                <a:solidFill>
                  <a:schemeClr val="bg1"/>
                </a:solidFill>
                <a:latin typeface="Avenir LT Pro 65 Medium" panose="020B0603020203020204" pitchFamily="34" charset="0"/>
              </a:rPr>
              <a:t>Workplace</a:t>
            </a:r>
            <a:br>
              <a:rPr lang="en-GB" b="1" dirty="0">
                <a:solidFill>
                  <a:schemeClr val="bg1"/>
                </a:solidFill>
                <a:latin typeface="Avenir LT Pro 65 Medium" panose="020B0603020203020204" pitchFamily="34" charset="0"/>
              </a:rPr>
            </a:br>
            <a:r>
              <a:rPr lang="en-GB" b="1" dirty="0">
                <a:solidFill>
                  <a:schemeClr val="bg1"/>
                </a:solidFill>
                <a:latin typeface="Avenir LT Pro 65 Medium" panose="020B0603020203020204" pitchFamily="34" charset="0"/>
              </a:rPr>
              <a:t>adjustments</a:t>
            </a:r>
          </a:p>
        </p:txBody>
      </p:sp>
    </p:spTree>
    <p:extLst>
      <p:ext uri="{BB962C8B-B14F-4D97-AF65-F5344CB8AC3E}">
        <p14:creationId xmlns:p14="http://schemas.microsoft.com/office/powerpoint/2010/main" val="4041499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954F3F8-06D2-47C0-973E-8D477C889C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097980"/>
            <a:ext cx="12171867" cy="4910667"/>
          </a:xfrm>
          <a:prstGeom prst="rect">
            <a:avLst/>
          </a:prstGeom>
        </p:spPr>
      </p:pic>
      <p:pic>
        <p:nvPicPr>
          <p:cNvPr id="6" name="Graphic 5">
            <a:extLst>
              <a:ext uri="{FF2B5EF4-FFF2-40B4-BE49-F238E27FC236}">
                <a16:creationId xmlns:a16="http://schemas.microsoft.com/office/drawing/2014/main" id="{B376382B-D23E-42BF-828C-43FA895180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1182984" y="5024436"/>
            <a:ext cx="572135" cy="519160"/>
          </a:xfrm>
          <a:prstGeom prst="rect">
            <a:avLst/>
          </a:prstGeom>
        </p:spPr>
      </p:pic>
      <p:pic>
        <p:nvPicPr>
          <p:cNvPr id="7" name="Graphic 6">
            <a:extLst>
              <a:ext uri="{FF2B5EF4-FFF2-40B4-BE49-F238E27FC236}">
                <a16:creationId xmlns:a16="http://schemas.microsoft.com/office/drawing/2014/main" id="{44FAB38C-0ED3-408A-88B6-5F9CE8B238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544" y="1570661"/>
            <a:ext cx="815975" cy="740422"/>
          </a:xfrm>
          <a:prstGeom prst="rect">
            <a:avLst/>
          </a:prstGeom>
        </p:spPr>
      </p:pic>
      <p:sp>
        <p:nvSpPr>
          <p:cNvPr id="8" name="Google Shape;311;p14">
            <a:extLst>
              <a:ext uri="{FF2B5EF4-FFF2-40B4-BE49-F238E27FC236}">
                <a16:creationId xmlns:a16="http://schemas.microsoft.com/office/drawing/2014/main" id="{D05333E1-5A92-4F41-8E3B-230DE69FA4DB}"/>
              </a:ext>
            </a:extLst>
          </p:cNvPr>
          <p:cNvSpPr/>
          <p:nvPr/>
        </p:nvSpPr>
        <p:spPr>
          <a:xfrm>
            <a:off x="1525629" y="2024689"/>
            <a:ext cx="9120607" cy="3057247"/>
          </a:xfrm>
          <a:prstGeom prst="rect">
            <a:avLst/>
          </a:prstGeom>
          <a:noFill/>
          <a:ln>
            <a:noFill/>
          </a:ln>
        </p:spPr>
        <p:txBody>
          <a:bodyPr spcFirstLastPara="1" wrap="square" lIns="50800" tIns="50800" rIns="50800" bIns="50800" anchor="ctr" anchorCtr="0">
            <a:spAutoFit/>
          </a:bodyPr>
          <a:lstStyle/>
          <a:p>
            <a:pPr lvl="0" algn="ctr"/>
            <a:r>
              <a:rPr lang="en-GB" sz="3200" dirty="0">
                <a:solidFill>
                  <a:schemeClr val="bg1"/>
                </a:solidFill>
                <a:latin typeface="AvenirLTPro-Black" panose="020B0803020203020204" pitchFamily="34" charset="0"/>
                <a:ea typeface="Calibri" panose="020F0502020204030204" pitchFamily="34" charset="0"/>
              </a:rPr>
              <a:t>I got a role working on the COVID Helpline during the pandemic. It was stressful at times but Remploy’s In Work Support allowed me to vent my frustrations and anxieties. They were always there with advice and support.</a:t>
            </a:r>
          </a:p>
          <a:p>
            <a:pPr lvl="0" algn="ctr"/>
            <a:r>
              <a:rPr lang="en-GB" sz="3200" dirty="0">
                <a:solidFill>
                  <a:srgbClr val="D0AF21"/>
                </a:solidFill>
                <a:latin typeface="AvenirLTPro-Black" panose="020B0803020203020204" pitchFamily="34" charset="0"/>
                <a:cs typeface="Arial" panose="020B0604020202020204" pitchFamily="34" charset="0"/>
              </a:rPr>
              <a:t>John</a:t>
            </a:r>
            <a:endParaRPr sz="3200" dirty="0">
              <a:solidFill>
                <a:srgbClr val="D0AF21"/>
              </a:solidFill>
              <a:latin typeface="AvenirLTPro-Black" panose="020B0803020203020204" pitchFamily="34" charset="0"/>
              <a:cs typeface="Arial" panose="020B0604020202020204" pitchFamily="34" charset="0"/>
            </a:endParaRPr>
          </a:p>
        </p:txBody>
      </p:sp>
      <p:sp>
        <p:nvSpPr>
          <p:cNvPr id="9" name="Google Shape;111;ga6f5ec612c_0_50">
            <a:extLst>
              <a:ext uri="{FF2B5EF4-FFF2-40B4-BE49-F238E27FC236}">
                <a16:creationId xmlns:a16="http://schemas.microsoft.com/office/drawing/2014/main" id="{AB022D60-9C73-44D5-AB60-1D008A3F7290}"/>
              </a:ext>
            </a:extLst>
          </p:cNvPr>
          <p:cNvSpPr txBox="1">
            <a:spLocks/>
          </p:cNvSpPr>
          <p:nvPr/>
        </p:nvSpPr>
        <p:spPr>
          <a:xfrm>
            <a:off x="268286" y="262537"/>
            <a:ext cx="8285163" cy="6651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t>Feedback from our In Work Support service…</a:t>
            </a:r>
          </a:p>
        </p:txBody>
      </p:sp>
    </p:spTree>
    <p:extLst>
      <p:ext uri="{BB962C8B-B14F-4D97-AF65-F5344CB8AC3E}">
        <p14:creationId xmlns:p14="http://schemas.microsoft.com/office/powerpoint/2010/main" val="495332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1;ga6f5ec612c_0_50">
            <a:extLst>
              <a:ext uri="{FF2B5EF4-FFF2-40B4-BE49-F238E27FC236}">
                <a16:creationId xmlns:a16="http://schemas.microsoft.com/office/drawing/2014/main" id="{72C5ECBD-E69E-476F-803E-AAD2E0AF4535}"/>
              </a:ext>
            </a:extLst>
          </p:cNvPr>
          <p:cNvSpPr txBox="1">
            <a:spLocks/>
          </p:cNvSpPr>
          <p:nvPr/>
        </p:nvSpPr>
        <p:spPr>
          <a:xfrm>
            <a:off x="268286" y="262537"/>
            <a:ext cx="8285163" cy="6651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t>Feedback from our In Work Support service…</a:t>
            </a:r>
          </a:p>
        </p:txBody>
      </p:sp>
      <p:pic>
        <p:nvPicPr>
          <p:cNvPr id="4" name="Graphic 3">
            <a:extLst>
              <a:ext uri="{FF2B5EF4-FFF2-40B4-BE49-F238E27FC236}">
                <a16:creationId xmlns:a16="http://schemas.microsoft.com/office/drawing/2014/main" id="{6954F3F8-06D2-47C0-973E-8D477C889C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097980"/>
            <a:ext cx="12171867" cy="4910667"/>
          </a:xfrm>
          <a:prstGeom prst="rect">
            <a:avLst/>
          </a:prstGeom>
        </p:spPr>
      </p:pic>
      <p:pic>
        <p:nvPicPr>
          <p:cNvPr id="6" name="Graphic 5">
            <a:extLst>
              <a:ext uri="{FF2B5EF4-FFF2-40B4-BE49-F238E27FC236}">
                <a16:creationId xmlns:a16="http://schemas.microsoft.com/office/drawing/2014/main" id="{B376382B-D23E-42BF-828C-43FA895180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1182984" y="5024436"/>
            <a:ext cx="572135" cy="519160"/>
          </a:xfrm>
          <a:prstGeom prst="rect">
            <a:avLst/>
          </a:prstGeom>
        </p:spPr>
      </p:pic>
      <p:pic>
        <p:nvPicPr>
          <p:cNvPr id="7" name="Graphic 6">
            <a:extLst>
              <a:ext uri="{FF2B5EF4-FFF2-40B4-BE49-F238E27FC236}">
                <a16:creationId xmlns:a16="http://schemas.microsoft.com/office/drawing/2014/main" id="{44FAB38C-0ED3-408A-88B6-5F9CE8B238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544" y="1570661"/>
            <a:ext cx="815975" cy="740422"/>
          </a:xfrm>
          <a:prstGeom prst="rect">
            <a:avLst/>
          </a:prstGeom>
        </p:spPr>
      </p:pic>
      <p:sp>
        <p:nvSpPr>
          <p:cNvPr id="8" name="Google Shape;311;p14">
            <a:extLst>
              <a:ext uri="{FF2B5EF4-FFF2-40B4-BE49-F238E27FC236}">
                <a16:creationId xmlns:a16="http://schemas.microsoft.com/office/drawing/2014/main" id="{D05333E1-5A92-4F41-8E3B-230DE69FA4DB}"/>
              </a:ext>
            </a:extLst>
          </p:cNvPr>
          <p:cNvSpPr/>
          <p:nvPr/>
        </p:nvSpPr>
        <p:spPr>
          <a:xfrm>
            <a:off x="1583127" y="1993911"/>
            <a:ext cx="9025745" cy="3118803"/>
          </a:xfrm>
          <a:prstGeom prst="rect">
            <a:avLst/>
          </a:prstGeom>
          <a:noFill/>
          <a:ln>
            <a:noFill/>
          </a:ln>
        </p:spPr>
        <p:txBody>
          <a:bodyPr spcFirstLastPara="1" wrap="square" lIns="50800" tIns="50800" rIns="50800" bIns="50800" anchor="ctr" anchorCtr="0">
            <a:spAutoFit/>
          </a:bodyPr>
          <a:lstStyle/>
          <a:p>
            <a:pPr lvl="0" algn="ctr"/>
            <a:r>
              <a:rPr lang="en-GB" sz="4000" dirty="0">
                <a:solidFill>
                  <a:schemeClr val="bg1"/>
                </a:solidFill>
                <a:latin typeface="AvenirLTPro-Black" panose="020B0803020203020204" pitchFamily="34" charset="0"/>
                <a:ea typeface="Calibri" panose="020F0502020204030204" pitchFamily="34" charset="0"/>
              </a:rPr>
              <a:t>Thank you for all your help with everything. I don’t know where </a:t>
            </a:r>
            <a:br>
              <a:rPr lang="en-GB" sz="4000" dirty="0">
                <a:solidFill>
                  <a:schemeClr val="bg1"/>
                </a:solidFill>
                <a:latin typeface="AvenirLTPro-Black" panose="020B0803020203020204" pitchFamily="34" charset="0"/>
                <a:ea typeface="Calibri" panose="020F0502020204030204" pitchFamily="34" charset="0"/>
              </a:rPr>
            </a:br>
            <a:r>
              <a:rPr lang="en-GB" sz="4000" dirty="0">
                <a:solidFill>
                  <a:schemeClr val="bg1"/>
                </a:solidFill>
                <a:latin typeface="AvenirLTPro-Black" panose="020B0803020203020204" pitchFamily="34" charset="0"/>
                <a:ea typeface="Calibri" panose="020F0502020204030204" pitchFamily="34" charset="0"/>
              </a:rPr>
              <a:t>I would be without Remploy. </a:t>
            </a:r>
            <a:br>
              <a:rPr lang="en-GB" sz="4000" dirty="0">
                <a:solidFill>
                  <a:schemeClr val="bg1"/>
                </a:solidFill>
                <a:latin typeface="AvenirLTPro-Black" panose="020B0803020203020204" pitchFamily="34" charset="0"/>
                <a:ea typeface="Calibri" panose="020F0502020204030204" pitchFamily="34" charset="0"/>
              </a:rPr>
            </a:br>
            <a:r>
              <a:rPr lang="en-GB" sz="4000" dirty="0">
                <a:solidFill>
                  <a:schemeClr val="bg1"/>
                </a:solidFill>
                <a:latin typeface="AvenirLTPro-Black" panose="020B0803020203020204" pitchFamily="34" charset="0"/>
                <a:ea typeface="Calibri" panose="020F0502020204030204" pitchFamily="34" charset="0"/>
              </a:rPr>
              <a:t>Thank you very much. </a:t>
            </a:r>
            <a:br>
              <a:rPr lang="en-GB" sz="4000" dirty="0">
                <a:solidFill>
                  <a:schemeClr val="bg1"/>
                </a:solidFill>
                <a:latin typeface="AvenirLTPro-Black" panose="020B0803020203020204" pitchFamily="34" charset="0"/>
                <a:ea typeface="Calibri" panose="020F0502020204030204" pitchFamily="34" charset="0"/>
              </a:rPr>
            </a:br>
            <a:r>
              <a:rPr lang="en-GB" sz="3600" dirty="0">
                <a:solidFill>
                  <a:srgbClr val="8ABD55"/>
                </a:solidFill>
                <a:latin typeface="AvenirLTPro-Black" panose="020B0803020203020204" pitchFamily="34" charset="0"/>
                <a:ea typeface="Calibri" panose="020F0502020204030204" pitchFamily="34" charset="0"/>
                <a:cs typeface="Arial" panose="020B0604020202020204" pitchFamily="34" charset="0"/>
              </a:rPr>
              <a:t>Cal</a:t>
            </a:r>
            <a:r>
              <a:rPr lang="en-GB" sz="3600" dirty="0">
                <a:solidFill>
                  <a:srgbClr val="8ABD55"/>
                </a:solidFill>
                <a:latin typeface="AvenirLTPro-Black" panose="020B0803020203020204" pitchFamily="34" charset="0"/>
                <a:cs typeface="Arial" panose="020B0604020202020204" pitchFamily="34" charset="0"/>
              </a:rPr>
              <a:t>lum</a:t>
            </a:r>
            <a:endParaRPr sz="3600" dirty="0">
              <a:solidFill>
                <a:srgbClr val="8ABD55"/>
              </a:solidFill>
              <a:latin typeface="AvenirLTPro-Black" panose="020B0803020203020204" pitchFamily="34" charset="0"/>
              <a:cs typeface="Arial" panose="020B0604020202020204" pitchFamily="34" charset="0"/>
            </a:endParaRPr>
          </a:p>
        </p:txBody>
      </p:sp>
    </p:spTree>
    <p:extLst>
      <p:ext uri="{BB962C8B-B14F-4D97-AF65-F5344CB8AC3E}">
        <p14:creationId xmlns:p14="http://schemas.microsoft.com/office/powerpoint/2010/main" val="3527402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33" name="Google Shape;233;p10"/>
          <p:cNvSpPr txBox="1">
            <a:spLocks noGrp="1"/>
          </p:cNvSpPr>
          <p:nvPr>
            <p:ph type="title"/>
          </p:nvPr>
        </p:nvSpPr>
        <p:spPr>
          <a:xfrm>
            <a:off x="268109" y="252593"/>
            <a:ext cx="8285340" cy="66423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45487"/>
              </a:buClr>
              <a:buSzPts val="2600"/>
              <a:buFont typeface="Arial"/>
              <a:buNone/>
            </a:pPr>
            <a:r>
              <a:rPr lang="en-GB" b="1" dirty="0">
                <a:solidFill>
                  <a:srgbClr val="545487"/>
                </a:solidFill>
              </a:rPr>
              <a:t>Can I apply?</a:t>
            </a:r>
            <a:endParaRPr b="1" dirty="0"/>
          </a:p>
        </p:txBody>
      </p:sp>
      <p:pic>
        <p:nvPicPr>
          <p:cNvPr id="7" name="Picture 6">
            <a:extLst>
              <a:ext uri="{FF2B5EF4-FFF2-40B4-BE49-F238E27FC236}">
                <a16:creationId xmlns:a16="http://schemas.microsoft.com/office/drawing/2014/main" id="{428269BF-BF6B-4FBA-ABD3-23529E64B8F0}"/>
              </a:ext>
            </a:extLst>
          </p:cNvPr>
          <p:cNvPicPr>
            <a:picLocks noChangeAspect="1"/>
          </p:cNvPicPr>
          <p:nvPr/>
        </p:nvPicPr>
        <p:blipFill>
          <a:blip r:embed="rId3"/>
          <a:stretch>
            <a:fillRect/>
          </a:stretch>
        </p:blipFill>
        <p:spPr>
          <a:xfrm>
            <a:off x="0" y="0"/>
            <a:ext cx="12192000" cy="6961942"/>
          </a:xfrm>
          <a:prstGeom prst="rect">
            <a:avLst/>
          </a:prstGeom>
        </p:spPr>
      </p:pic>
      <p:sp>
        <p:nvSpPr>
          <p:cNvPr id="8" name="Google Shape;123;ga6f5ec612c_0_61">
            <a:extLst>
              <a:ext uri="{FF2B5EF4-FFF2-40B4-BE49-F238E27FC236}">
                <a16:creationId xmlns:a16="http://schemas.microsoft.com/office/drawing/2014/main" id="{593EAF4D-F8F7-45AD-B64F-CB50AE96C778}"/>
              </a:ext>
            </a:extLst>
          </p:cNvPr>
          <p:cNvSpPr txBox="1">
            <a:spLocks/>
          </p:cNvSpPr>
          <p:nvPr/>
        </p:nvSpPr>
        <p:spPr>
          <a:xfrm>
            <a:off x="6708024" y="331842"/>
            <a:ext cx="4284027" cy="19012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400" b="1" i="0" dirty="0">
                <a:solidFill>
                  <a:schemeClr val="bg1"/>
                </a:solidFill>
                <a:effectLst/>
                <a:latin typeface="Arial" panose="020B0604020202020204" pitchFamily="34" charset="0"/>
              </a:rPr>
              <a:t>Our employment programmes cover Lanarkshire and Tayside and our mental health wellbeing programme covers all of Scotland. </a:t>
            </a:r>
            <a:endParaRPr lang="en-GB" sz="2400" b="1" dirty="0">
              <a:solidFill>
                <a:schemeClr val="bg1"/>
              </a:solidFill>
            </a:endParaRPr>
          </a:p>
        </p:txBody>
      </p:sp>
    </p:spTree>
    <p:extLst>
      <p:ext uri="{BB962C8B-B14F-4D97-AF65-F5344CB8AC3E}">
        <p14:creationId xmlns:p14="http://schemas.microsoft.com/office/powerpoint/2010/main" val="55484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33" name="Google Shape;233;p10"/>
          <p:cNvSpPr txBox="1">
            <a:spLocks noGrp="1"/>
          </p:cNvSpPr>
          <p:nvPr>
            <p:ph type="title"/>
          </p:nvPr>
        </p:nvSpPr>
        <p:spPr>
          <a:xfrm>
            <a:off x="268109" y="252593"/>
            <a:ext cx="8285340" cy="66423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45487"/>
              </a:buClr>
              <a:buSzPts val="2600"/>
              <a:buFont typeface="Arial"/>
              <a:buNone/>
            </a:pPr>
            <a:r>
              <a:rPr lang="en-GB" b="1" dirty="0"/>
              <a:t>Additional support services</a:t>
            </a:r>
            <a:endParaRPr b="1" dirty="0"/>
          </a:p>
        </p:txBody>
      </p:sp>
      <p:pic>
        <p:nvPicPr>
          <p:cNvPr id="3" name="Graphic 2">
            <a:extLst>
              <a:ext uri="{FF2B5EF4-FFF2-40B4-BE49-F238E27FC236}">
                <a16:creationId xmlns:a16="http://schemas.microsoft.com/office/drawing/2014/main" id="{631ABF4A-6010-4502-B25A-AC2B7FC27E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143305"/>
            <a:ext cx="12192000" cy="4911993"/>
          </a:xfrm>
          <a:prstGeom prst="rect">
            <a:avLst/>
          </a:prstGeom>
        </p:spPr>
      </p:pic>
      <p:pic>
        <p:nvPicPr>
          <p:cNvPr id="4" name="Online Media 3" title="Access to Work Mental Health Support Service Feb 21">
            <a:hlinkClick r:id="" action="ppaction://media"/>
            <a:extLst>
              <a:ext uri="{FF2B5EF4-FFF2-40B4-BE49-F238E27FC236}">
                <a16:creationId xmlns:a16="http://schemas.microsoft.com/office/drawing/2014/main" id="{67077D9C-468E-42D3-8FF6-C7EAAAC0D51D}"/>
              </a:ext>
            </a:extLst>
          </p:cNvPr>
          <p:cNvPicPr>
            <a:picLocks noRot="1" noChangeAspect="1"/>
          </p:cNvPicPr>
          <p:nvPr>
            <a:videoFile r:link="rId1"/>
          </p:nvPr>
        </p:nvPicPr>
        <p:blipFill>
          <a:blip r:embed="rId6"/>
          <a:stretch>
            <a:fillRect/>
          </a:stretch>
        </p:blipFill>
        <p:spPr>
          <a:xfrm>
            <a:off x="3174344" y="2057749"/>
            <a:ext cx="6168972" cy="3485469"/>
          </a:xfrm>
          <a:prstGeom prst="rect">
            <a:avLst/>
          </a:prstGeom>
        </p:spPr>
      </p:pic>
      <p:sp>
        <p:nvSpPr>
          <p:cNvPr id="6" name="Google Shape;233;p10">
            <a:extLst>
              <a:ext uri="{FF2B5EF4-FFF2-40B4-BE49-F238E27FC236}">
                <a16:creationId xmlns:a16="http://schemas.microsoft.com/office/drawing/2014/main" id="{F3C5696C-2C2C-4445-BF65-3BAA5B729805}"/>
              </a:ext>
            </a:extLst>
          </p:cNvPr>
          <p:cNvSpPr txBox="1">
            <a:spLocks/>
          </p:cNvSpPr>
          <p:nvPr/>
        </p:nvSpPr>
        <p:spPr>
          <a:xfrm>
            <a:off x="2116160" y="1263093"/>
            <a:ext cx="8285340" cy="66423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545487"/>
              </a:buClr>
            </a:pPr>
            <a:r>
              <a:rPr lang="en-GB" b="1" dirty="0">
                <a:solidFill>
                  <a:schemeClr val="bg1"/>
                </a:solidFill>
              </a:rPr>
              <a:t>Access to Work Mental Health Support Service</a:t>
            </a:r>
          </a:p>
        </p:txBody>
      </p:sp>
      <p:sp>
        <p:nvSpPr>
          <p:cNvPr id="2" name="TextBox 1">
            <a:extLst>
              <a:ext uri="{FF2B5EF4-FFF2-40B4-BE49-F238E27FC236}">
                <a16:creationId xmlns:a16="http://schemas.microsoft.com/office/drawing/2014/main" id="{880DF62A-961E-44D8-8398-F18D92FC416D}"/>
              </a:ext>
            </a:extLst>
          </p:cNvPr>
          <p:cNvSpPr txBox="1"/>
          <p:nvPr/>
        </p:nvSpPr>
        <p:spPr>
          <a:xfrm>
            <a:off x="4550734" y="5594907"/>
            <a:ext cx="4359349" cy="615553"/>
          </a:xfrm>
          <a:prstGeom prst="rect">
            <a:avLst/>
          </a:prstGeom>
          <a:noFill/>
        </p:spPr>
        <p:txBody>
          <a:bodyPr wrap="square" rtlCol="0">
            <a:spAutoFit/>
          </a:bodyPr>
          <a:lstStyle/>
          <a:p>
            <a:r>
              <a:rPr lang="en-GB" sz="2000" dirty="0">
                <a:solidFill>
                  <a:schemeClr val="bg1"/>
                </a:solidFill>
                <a:hlinkClick r:id="rId7">
                  <a:extLst>
                    <a:ext uri="{A12FA001-AC4F-418D-AE19-62706E023703}">
                      <ahyp:hlinkClr xmlns:ahyp="http://schemas.microsoft.com/office/drawing/2018/hyperlinkcolor" val="tx"/>
                    </a:ext>
                  </a:extLst>
                </a:hlinkClick>
              </a:rPr>
              <a:t>Access to Work Mental Health</a:t>
            </a:r>
            <a:endParaRPr lang="en-GB" sz="2000" dirty="0">
              <a:solidFill>
                <a:schemeClr val="bg1"/>
              </a:solidFill>
            </a:endParaRPr>
          </a:p>
          <a:p>
            <a:endParaRPr lang="en-GB" dirty="0"/>
          </a:p>
        </p:txBody>
      </p:sp>
    </p:spTree>
    <p:extLst>
      <p:ext uri="{BB962C8B-B14F-4D97-AF65-F5344CB8AC3E}">
        <p14:creationId xmlns:p14="http://schemas.microsoft.com/office/powerpoint/2010/main" val="59345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AFB2CA-C6CD-4C8C-BD3C-C4E9C2E95708}"/>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A3EEE9D-A393-4A51-A682-06D93FF863C1}"/>
              </a:ext>
            </a:extLst>
          </p:cNvPr>
          <p:cNvSpPr/>
          <p:nvPr/>
        </p:nvSpPr>
        <p:spPr>
          <a:xfrm>
            <a:off x="1830000" y="2471057"/>
            <a:ext cx="8532000" cy="19158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65C776C1-AE34-4329-8478-79E867A73927}"/>
              </a:ext>
            </a:extLst>
          </p:cNvPr>
          <p:cNvSpPr txBox="1">
            <a:spLocks/>
          </p:cNvSpPr>
          <p:nvPr/>
        </p:nvSpPr>
        <p:spPr>
          <a:xfrm>
            <a:off x="2165378" y="2793277"/>
            <a:ext cx="7943146" cy="66423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7200" b="1" dirty="0">
                <a:solidFill>
                  <a:srgbClr val="2B254B"/>
                </a:solidFill>
              </a:rPr>
              <a:t>Thank you</a:t>
            </a:r>
          </a:p>
        </p:txBody>
      </p:sp>
    </p:spTree>
    <p:extLst>
      <p:ext uri="{BB962C8B-B14F-4D97-AF65-F5344CB8AC3E}">
        <p14:creationId xmlns:p14="http://schemas.microsoft.com/office/powerpoint/2010/main" val="310535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85DB72-416D-45D4-A8A8-67A8246155C9}"/>
              </a:ext>
            </a:extLst>
          </p:cNvPr>
          <p:cNvPicPr>
            <a:picLocks noChangeAspect="1"/>
          </p:cNvPicPr>
          <p:nvPr/>
        </p:nvPicPr>
        <p:blipFill>
          <a:blip r:embed="rId4"/>
          <a:stretch>
            <a:fillRect/>
          </a:stretch>
        </p:blipFill>
        <p:spPr>
          <a:xfrm>
            <a:off x="0" y="0"/>
            <a:ext cx="12192000" cy="6858000"/>
          </a:xfrm>
          <a:prstGeom prst="rect">
            <a:avLst/>
          </a:prstGeom>
        </p:spPr>
      </p:pic>
      <p:pic>
        <p:nvPicPr>
          <p:cNvPr id="2" name="Online Media 1" title="Fair Start Scotland employment support in Lanarkshire and Tayside">
            <a:hlinkClick r:id="" action="ppaction://media"/>
            <a:extLst>
              <a:ext uri="{FF2B5EF4-FFF2-40B4-BE49-F238E27FC236}">
                <a16:creationId xmlns:a16="http://schemas.microsoft.com/office/drawing/2014/main" id="{4CA36FF2-5DEC-4B59-A9D7-CF75668A0CF8}"/>
              </a:ext>
            </a:extLst>
          </p:cNvPr>
          <p:cNvPicPr>
            <a:picLocks noRot="1" noChangeAspect="1"/>
          </p:cNvPicPr>
          <p:nvPr>
            <a:videoFile r:link="rId1"/>
          </p:nvPr>
        </p:nvPicPr>
        <p:blipFill>
          <a:blip r:embed="rId5"/>
          <a:stretch>
            <a:fillRect/>
          </a:stretch>
        </p:blipFill>
        <p:spPr>
          <a:xfrm>
            <a:off x="3069590" y="1719078"/>
            <a:ext cx="6052819" cy="3419843"/>
          </a:xfrm>
          <a:prstGeom prst="rect">
            <a:avLst/>
          </a:prstGeom>
        </p:spPr>
      </p:pic>
      <p:sp>
        <p:nvSpPr>
          <p:cNvPr id="3" name="TextBox 2">
            <a:extLst>
              <a:ext uri="{FF2B5EF4-FFF2-40B4-BE49-F238E27FC236}">
                <a16:creationId xmlns:a16="http://schemas.microsoft.com/office/drawing/2014/main" id="{8C4B4F72-0827-4300-AA35-33642449A146}"/>
              </a:ext>
            </a:extLst>
          </p:cNvPr>
          <p:cNvSpPr txBox="1"/>
          <p:nvPr/>
        </p:nvSpPr>
        <p:spPr>
          <a:xfrm>
            <a:off x="4125433" y="5605046"/>
            <a:ext cx="5326586" cy="677108"/>
          </a:xfrm>
          <a:prstGeom prst="rect">
            <a:avLst/>
          </a:prstGeom>
          <a:noFill/>
        </p:spPr>
        <p:txBody>
          <a:bodyPr wrap="square" rtlCol="0">
            <a:spAutoFit/>
          </a:bodyPr>
          <a:lstStyle/>
          <a:p>
            <a:r>
              <a:rPr lang="en-GB" sz="2400" dirty="0">
                <a:solidFill>
                  <a:schemeClr val="bg1"/>
                </a:solidFill>
                <a:hlinkClick r:id="rId6">
                  <a:extLst>
                    <a:ext uri="{A12FA001-AC4F-418D-AE19-62706E023703}">
                      <ahyp:hlinkClr xmlns:ahyp="http://schemas.microsoft.com/office/drawing/2018/hyperlinkcolor" val="tx"/>
                    </a:ext>
                  </a:extLst>
                </a:hlinkClick>
              </a:rPr>
              <a:t>Remploy &amp; Fair Start Scotland</a:t>
            </a:r>
            <a:endParaRPr lang="en-GB" sz="2400"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15731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1;ga6f5ec612c_0_50">
            <a:extLst>
              <a:ext uri="{FF2B5EF4-FFF2-40B4-BE49-F238E27FC236}">
                <a16:creationId xmlns:a16="http://schemas.microsoft.com/office/drawing/2014/main" id="{72C5ECBD-E69E-476F-803E-AAD2E0AF4535}"/>
              </a:ext>
            </a:extLst>
          </p:cNvPr>
          <p:cNvSpPr txBox="1">
            <a:spLocks/>
          </p:cNvSpPr>
          <p:nvPr/>
        </p:nvSpPr>
        <p:spPr>
          <a:xfrm>
            <a:off x="268286" y="262537"/>
            <a:ext cx="8285163" cy="6651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t>We’ve already helped thousands of people. </a:t>
            </a:r>
            <a:br>
              <a:rPr lang="en-GB" b="1" dirty="0"/>
            </a:br>
            <a:r>
              <a:rPr lang="en-GB" b="1" dirty="0"/>
              <a:t>Here’s what our participants told us:</a:t>
            </a:r>
          </a:p>
        </p:txBody>
      </p:sp>
      <p:pic>
        <p:nvPicPr>
          <p:cNvPr id="4" name="Graphic 3">
            <a:extLst>
              <a:ext uri="{FF2B5EF4-FFF2-40B4-BE49-F238E27FC236}">
                <a16:creationId xmlns:a16="http://schemas.microsoft.com/office/drawing/2014/main" id="{6954F3F8-06D2-47C0-973E-8D477C889C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097980"/>
            <a:ext cx="12171867" cy="4910667"/>
          </a:xfrm>
          <a:prstGeom prst="rect">
            <a:avLst/>
          </a:prstGeom>
        </p:spPr>
      </p:pic>
      <p:pic>
        <p:nvPicPr>
          <p:cNvPr id="6" name="Graphic 5">
            <a:extLst>
              <a:ext uri="{FF2B5EF4-FFF2-40B4-BE49-F238E27FC236}">
                <a16:creationId xmlns:a16="http://schemas.microsoft.com/office/drawing/2014/main" id="{B376382B-D23E-42BF-828C-43FA895180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1182984" y="5024436"/>
            <a:ext cx="572135" cy="519160"/>
          </a:xfrm>
          <a:prstGeom prst="rect">
            <a:avLst/>
          </a:prstGeom>
        </p:spPr>
      </p:pic>
      <p:pic>
        <p:nvPicPr>
          <p:cNvPr id="7" name="Graphic 6">
            <a:extLst>
              <a:ext uri="{FF2B5EF4-FFF2-40B4-BE49-F238E27FC236}">
                <a16:creationId xmlns:a16="http://schemas.microsoft.com/office/drawing/2014/main" id="{44FAB38C-0ED3-408A-88B6-5F9CE8B238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544" y="1570661"/>
            <a:ext cx="815975" cy="740422"/>
          </a:xfrm>
          <a:prstGeom prst="rect">
            <a:avLst/>
          </a:prstGeom>
        </p:spPr>
      </p:pic>
      <p:sp>
        <p:nvSpPr>
          <p:cNvPr id="8" name="Google Shape;311;p14">
            <a:extLst>
              <a:ext uri="{FF2B5EF4-FFF2-40B4-BE49-F238E27FC236}">
                <a16:creationId xmlns:a16="http://schemas.microsoft.com/office/drawing/2014/main" id="{D05333E1-5A92-4F41-8E3B-230DE69FA4DB}"/>
              </a:ext>
            </a:extLst>
          </p:cNvPr>
          <p:cNvSpPr/>
          <p:nvPr/>
        </p:nvSpPr>
        <p:spPr>
          <a:xfrm>
            <a:off x="1573060" y="1993914"/>
            <a:ext cx="9025745" cy="3118803"/>
          </a:xfrm>
          <a:prstGeom prst="rect">
            <a:avLst/>
          </a:prstGeom>
          <a:noFill/>
          <a:ln>
            <a:noFill/>
          </a:ln>
        </p:spPr>
        <p:txBody>
          <a:bodyPr spcFirstLastPara="1" wrap="square" lIns="50800" tIns="50800" rIns="50800" bIns="50800" anchor="ctr" anchorCtr="0">
            <a:spAutoFit/>
          </a:bodyPr>
          <a:lstStyle/>
          <a:p>
            <a:pPr lvl="0" algn="ctr"/>
            <a:r>
              <a:rPr lang="en-GB" sz="3200" dirty="0">
                <a:solidFill>
                  <a:schemeClr val="bg1"/>
                </a:solidFill>
                <a:latin typeface="AvenirLTPro-Black" panose="020B0803020203020204" pitchFamily="34" charset="0"/>
                <a:ea typeface="Calibri" panose="020F0502020204030204" pitchFamily="34" charset="0"/>
              </a:rPr>
              <a:t>During the pandemic, my anxiety levels </a:t>
            </a:r>
            <a:br>
              <a:rPr lang="en-GB" sz="3200" dirty="0">
                <a:solidFill>
                  <a:schemeClr val="bg1"/>
                </a:solidFill>
                <a:latin typeface="AvenirLTPro-Black" panose="020B0803020203020204" pitchFamily="34" charset="0"/>
                <a:ea typeface="Calibri" panose="020F0502020204030204" pitchFamily="34" charset="0"/>
              </a:rPr>
            </a:br>
            <a:r>
              <a:rPr lang="en-GB" sz="3200" dirty="0">
                <a:solidFill>
                  <a:schemeClr val="bg1"/>
                </a:solidFill>
                <a:latin typeface="AvenirLTPro-Black" panose="020B0803020203020204" pitchFamily="34" charset="0"/>
                <a:ea typeface="Calibri" panose="020F0502020204030204" pitchFamily="34" charset="0"/>
              </a:rPr>
              <a:t>were affected. Thanks to the calls from my Key Worker, my barriers began to break down, my confidence increased and I felt </a:t>
            </a:r>
            <a:br>
              <a:rPr lang="en-GB" sz="3200" dirty="0">
                <a:solidFill>
                  <a:schemeClr val="bg1"/>
                </a:solidFill>
                <a:latin typeface="AvenirLTPro-Black" panose="020B0803020203020204" pitchFamily="34" charset="0"/>
                <a:ea typeface="Calibri" panose="020F0502020204030204" pitchFamily="34" charset="0"/>
              </a:rPr>
            </a:br>
            <a:r>
              <a:rPr lang="en-GB" sz="3200" dirty="0">
                <a:solidFill>
                  <a:schemeClr val="bg1"/>
                </a:solidFill>
                <a:latin typeface="AvenirLTPro-Black" panose="020B0803020203020204" pitchFamily="34" charset="0"/>
                <a:ea typeface="Calibri" panose="020F0502020204030204" pitchFamily="34" charset="0"/>
              </a:rPr>
              <a:t>I could get back into work.</a:t>
            </a:r>
          </a:p>
          <a:p>
            <a:pPr lvl="0" algn="ctr"/>
            <a:r>
              <a:rPr lang="en-GB" sz="3600" dirty="0">
                <a:solidFill>
                  <a:srgbClr val="7098CF"/>
                </a:solidFill>
                <a:latin typeface="AvenirLTPro-Black" panose="020B0803020203020204" pitchFamily="34" charset="0"/>
                <a:cs typeface="Arial" panose="020B0604020202020204" pitchFamily="34" charset="0"/>
              </a:rPr>
              <a:t>John</a:t>
            </a:r>
            <a:endParaRPr sz="3600" dirty="0">
              <a:solidFill>
                <a:srgbClr val="7098CF"/>
              </a:solidFill>
              <a:latin typeface="AvenirLTPro-Black" panose="020B0803020203020204" pitchFamily="34" charset="0"/>
              <a:cs typeface="Arial" panose="020B0604020202020204" pitchFamily="34" charset="0"/>
            </a:endParaRPr>
          </a:p>
        </p:txBody>
      </p:sp>
    </p:spTree>
    <p:extLst>
      <p:ext uri="{BB962C8B-B14F-4D97-AF65-F5344CB8AC3E}">
        <p14:creationId xmlns:p14="http://schemas.microsoft.com/office/powerpoint/2010/main" val="731200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954F3F8-06D2-47C0-973E-8D477C889C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097980"/>
            <a:ext cx="12171867" cy="4910667"/>
          </a:xfrm>
          <a:prstGeom prst="rect">
            <a:avLst/>
          </a:prstGeom>
        </p:spPr>
      </p:pic>
      <p:pic>
        <p:nvPicPr>
          <p:cNvPr id="6" name="Graphic 5">
            <a:extLst>
              <a:ext uri="{FF2B5EF4-FFF2-40B4-BE49-F238E27FC236}">
                <a16:creationId xmlns:a16="http://schemas.microsoft.com/office/drawing/2014/main" id="{B376382B-D23E-42BF-828C-43FA895180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1182984" y="5024436"/>
            <a:ext cx="572135" cy="519160"/>
          </a:xfrm>
          <a:prstGeom prst="rect">
            <a:avLst/>
          </a:prstGeom>
        </p:spPr>
      </p:pic>
      <p:pic>
        <p:nvPicPr>
          <p:cNvPr id="7" name="Graphic 6">
            <a:extLst>
              <a:ext uri="{FF2B5EF4-FFF2-40B4-BE49-F238E27FC236}">
                <a16:creationId xmlns:a16="http://schemas.microsoft.com/office/drawing/2014/main" id="{44FAB38C-0ED3-408A-88B6-5F9CE8B238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544" y="1570661"/>
            <a:ext cx="815975" cy="740422"/>
          </a:xfrm>
          <a:prstGeom prst="rect">
            <a:avLst/>
          </a:prstGeom>
        </p:spPr>
      </p:pic>
      <p:sp>
        <p:nvSpPr>
          <p:cNvPr id="8" name="Google Shape;311;p14">
            <a:extLst>
              <a:ext uri="{FF2B5EF4-FFF2-40B4-BE49-F238E27FC236}">
                <a16:creationId xmlns:a16="http://schemas.microsoft.com/office/drawing/2014/main" id="{D05333E1-5A92-4F41-8E3B-230DE69FA4DB}"/>
              </a:ext>
            </a:extLst>
          </p:cNvPr>
          <p:cNvSpPr/>
          <p:nvPr/>
        </p:nvSpPr>
        <p:spPr>
          <a:xfrm>
            <a:off x="1573060" y="2240134"/>
            <a:ext cx="9025745" cy="2626360"/>
          </a:xfrm>
          <a:prstGeom prst="rect">
            <a:avLst/>
          </a:prstGeom>
          <a:noFill/>
          <a:ln>
            <a:noFill/>
          </a:ln>
        </p:spPr>
        <p:txBody>
          <a:bodyPr spcFirstLastPara="1" wrap="square" lIns="50800" tIns="50800" rIns="50800" bIns="50800" anchor="ctr" anchorCtr="0">
            <a:spAutoFit/>
          </a:bodyPr>
          <a:lstStyle/>
          <a:p>
            <a:pPr lvl="0" algn="ctr"/>
            <a:r>
              <a:rPr lang="en-GB" sz="3200" dirty="0">
                <a:solidFill>
                  <a:schemeClr val="bg1"/>
                </a:solidFill>
                <a:latin typeface="AvenirLTPro-Black" panose="020B0803020203020204" pitchFamily="34" charset="0"/>
                <a:ea typeface="Calibri" panose="020F0502020204030204" pitchFamily="34" charset="0"/>
              </a:rPr>
              <a:t>Being made redundant was a major blow. Remploy provided a beacon of light in a dark time. They’ve been pivotal in improving my mental health and finding work again. </a:t>
            </a:r>
            <a:br>
              <a:rPr lang="en-GB" sz="4000" dirty="0">
                <a:solidFill>
                  <a:schemeClr val="bg1"/>
                </a:solidFill>
                <a:latin typeface="AvenirLTPro-Black" panose="020B0803020203020204" pitchFamily="34" charset="0"/>
                <a:ea typeface="Calibri" panose="020F0502020204030204" pitchFamily="34" charset="0"/>
              </a:rPr>
            </a:br>
            <a:r>
              <a:rPr lang="en-GB" sz="3600" dirty="0">
                <a:solidFill>
                  <a:srgbClr val="E07E34"/>
                </a:solidFill>
                <a:latin typeface="AvenirLTPro-Black" panose="020B0803020203020204" pitchFamily="34" charset="0"/>
                <a:ea typeface="Calibri" panose="020F0502020204030204" pitchFamily="34" charset="0"/>
                <a:cs typeface="Arial" panose="020B0604020202020204" pitchFamily="34" charset="0"/>
              </a:rPr>
              <a:t>Becky</a:t>
            </a:r>
            <a:endParaRPr sz="3600" dirty="0">
              <a:solidFill>
                <a:srgbClr val="E07E34"/>
              </a:solidFill>
              <a:latin typeface="AvenirLTPro-Black" panose="020B0803020203020204" pitchFamily="34" charset="0"/>
              <a:cs typeface="Arial" panose="020B0604020202020204" pitchFamily="34" charset="0"/>
            </a:endParaRPr>
          </a:p>
        </p:txBody>
      </p:sp>
      <p:sp>
        <p:nvSpPr>
          <p:cNvPr id="9" name="Google Shape;111;ga6f5ec612c_0_50">
            <a:extLst>
              <a:ext uri="{FF2B5EF4-FFF2-40B4-BE49-F238E27FC236}">
                <a16:creationId xmlns:a16="http://schemas.microsoft.com/office/drawing/2014/main" id="{F3C178F7-9857-4BD2-B148-B74698BAC899}"/>
              </a:ext>
            </a:extLst>
          </p:cNvPr>
          <p:cNvSpPr txBox="1">
            <a:spLocks/>
          </p:cNvSpPr>
          <p:nvPr/>
        </p:nvSpPr>
        <p:spPr>
          <a:xfrm>
            <a:off x="268286" y="262537"/>
            <a:ext cx="8285163" cy="6651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t>We’ve already helped thousands of people.</a:t>
            </a:r>
          </a:p>
          <a:p>
            <a:r>
              <a:rPr lang="en-GB" b="1" dirty="0"/>
              <a:t>Here’s what our participants told us:</a:t>
            </a:r>
          </a:p>
        </p:txBody>
      </p:sp>
    </p:spTree>
    <p:extLst>
      <p:ext uri="{BB962C8B-B14F-4D97-AF65-F5344CB8AC3E}">
        <p14:creationId xmlns:p14="http://schemas.microsoft.com/office/powerpoint/2010/main" val="2791480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59" name="Google Shape;659;p29"/>
          <p:cNvSpPr txBox="1">
            <a:spLocks noGrp="1"/>
          </p:cNvSpPr>
          <p:nvPr>
            <p:ph type="title"/>
          </p:nvPr>
        </p:nvSpPr>
        <p:spPr>
          <a:xfrm>
            <a:off x="268109" y="252593"/>
            <a:ext cx="8285340" cy="66423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600"/>
              <a:buFont typeface="Arial"/>
              <a:buNone/>
            </a:pPr>
            <a:r>
              <a:rPr lang="en-GB" b="1" dirty="0"/>
              <a:t>Participants will benefit from:</a:t>
            </a:r>
            <a:endParaRPr b="1" dirty="0"/>
          </a:p>
        </p:txBody>
      </p:sp>
      <p:pic>
        <p:nvPicPr>
          <p:cNvPr id="3" name="Picture 2">
            <a:extLst>
              <a:ext uri="{FF2B5EF4-FFF2-40B4-BE49-F238E27FC236}">
                <a16:creationId xmlns:a16="http://schemas.microsoft.com/office/drawing/2014/main" id="{A30C4AFB-9804-4CAB-B712-8E2F922D6B13}"/>
              </a:ext>
            </a:extLst>
          </p:cNvPr>
          <p:cNvPicPr>
            <a:picLocks noChangeAspect="1"/>
          </p:cNvPicPr>
          <p:nvPr/>
        </p:nvPicPr>
        <p:blipFill>
          <a:blip r:embed="rId3"/>
          <a:stretch>
            <a:fillRect/>
          </a:stretch>
        </p:blipFill>
        <p:spPr>
          <a:xfrm>
            <a:off x="0" y="1128421"/>
            <a:ext cx="12192000" cy="4909168"/>
          </a:xfrm>
          <a:prstGeom prst="rect">
            <a:avLst/>
          </a:prstGeom>
        </p:spPr>
      </p:pic>
    </p:spTree>
    <p:extLst>
      <p:ext uri="{BB962C8B-B14F-4D97-AF65-F5344CB8AC3E}">
        <p14:creationId xmlns:p14="http://schemas.microsoft.com/office/powerpoint/2010/main" val="231045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33" name="Google Shape;233;p10"/>
          <p:cNvSpPr txBox="1">
            <a:spLocks noGrp="1"/>
          </p:cNvSpPr>
          <p:nvPr>
            <p:ph type="title"/>
          </p:nvPr>
        </p:nvSpPr>
        <p:spPr>
          <a:xfrm>
            <a:off x="268109" y="252593"/>
            <a:ext cx="8285340" cy="66423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45487"/>
              </a:buClr>
              <a:buSzPts val="2600"/>
              <a:buFont typeface="Arial"/>
              <a:buNone/>
            </a:pPr>
            <a:r>
              <a:rPr lang="en-GB" b="1" dirty="0"/>
              <a:t>Here’s a preview of the Employment Support Hub</a:t>
            </a:r>
            <a:endParaRPr b="1" dirty="0"/>
          </a:p>
        </p:txBody>
      </p:sp>
      <p:pic>
        <p:nvPicPr>
          <p:cNvPr id="3" name="Graphic 2">
            <a:extLst>
              <a:ext uri="{FF2B5EF4-FFF2-40B4-BE49-F238E27FC236}">
                <a16:creationId xmlns:a16="http://schemas.microsoft.com/office/drawing/2014/main" id="{631ABF4A-6010-4502-B25A-AC2B7FC27E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132672"/>
            <a:ext cx="12192000" cy="4911993"/>
          </a:xfrm>
          <a:prstGeom prst="rect">
            <a:avLst/>
          </a:prstGeom>
        </p:spPr>
      </p:pic>
      <p:pic>
        <p:nvPicPr>
          <p:cNvPr id="2" name="Online Media 1" title="Employment Support Hub">
            <a:hlinkClick r:id="" action="ppaction://media"/>
            <a:extLst>
              <a:ext uri="{FF2B5EF4-FFF2-40B4-BE49-F238E27FC236}">
                <a16:creationId xmlns:a16="http://schemas.microsoft.com/office/drawing/2014/main" id="{DF503684-2EE0-4C5A-B5F1-571C2CC721E5}"/>
              </a:ext>
            </a:extLst>
          </p:cNvPr>
          <p:cNvPicPr>
            <a:picLocks noRot="1" noChangeAspect="1"/>
          </p:cNvPicPr>
          <p:nvPr>
            <a:videoFile r:link="rId1"/>
          </p:nvPr>
        </p:nvPicPr>
        <p:blipFill>
          <a:blip r:embed="rId6"/>
          <a:stretch>
            <a:fillRect/>
          </a:stretch>
        </p:blipFill>
        <p:spPr>
          <a:xfrm>
            <a:off x="2781488" y="1720048"/>
            <a:ext cx="6629023" cy="3745398"/>
          </a:xfrm>
          <a:prstGeom prst="rect">
            <a:avLst/>
          </a:prstGeom>
        </p:spPr>
      </p:pic>
      <p:sp>
        <p:nvSpPr>
          <p:cNvPr id="4" name="TextBox 3">
            <a:extLst>
              <a:ext uri="{FF2B5EF4-FFF2-40B4-BE49-F238E27FC236}">
                <a16:creationId xmlns:a16="http://schemas.microsoft.com/office/drawing/2014/main" id="{B65030CA-45BC-43AD-993C-0FE1C8D5A105}"/>
              </a:ext>
            </a:extLst>
          </p:cNvPr>
          <p:cNvSpPr txBox="1"/>
          <p:nvPr/>
        </p:nvSpPr>
        <p:spPr>
          <a:xfrm>
            <a:off x="4093534" y="5508700"/>
            <a:ext cx="4369982" cy="615553"/>
          </a:xfrm>
          <a:prstGeom prst="rect">
            <a:avLst/>
          </a:prstGeom>
          <a:noFill/>
        </p:spPr>
        <p:txBody>
          <a:bodyPr wrap="square" rtlCol="0">
            <a:spAutoFit/>
          </a:bodyPr>
          <a:lstStyle/>
          <a:p>
            <a:r>
              <a:rPr lang="en-GB" sz="2000" dirty="0">
                <a:solidFill>
                  <a:schemeClr val="bg1"/>
                </a:solidFill>
                <a:hlinkClick r:id="rId7">
                  <a:extLst>
                    <a:ext uri="{A12FA001-AC4F-418D-AE19-62706E023703}">
                      <ahyp:hlinkClr xmlns:ahyp="http://schemas.microsoft.com/office/drawing/2018/hyperlinkcolor" val="tx"/>
                    </a:ext>
                  </a:extLst>
                </a:hlinkClick>
              </a:rPr>
              <a:t>Remploy Employment Support Hub</a:t>
            </a:r>
            <a:endParaRPr lang="en-GB" sz="2000" dirty="0">
              <a:solidFill>
                <a:schemeClr val="bg1"/>
              </a:solidFill>
            </a:endParaRPr>
          </a:p>
          <a:p>
            <a:endParaRPr lang="en-GB" dirty="0"/>
          </a:p>
        </p:txBody>
      </p:sp>
    </p:spTree>
    <p:extLst>
      <p:ext uri="{BB962C8B-B14F-4D97-AF65-F5344CB8AC3E}">
        <p14:creationId xmlns:p14="http://schemas.microsoft.com/office/powerpoint/2010/main" val="252206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15" name="Google Shape;89;ga6f5ec612c_0_23">
            <a:extLst>
              <a:ext uri="{FF2B5EF4-FFF2-40B4-BE49-F238E27FC236}">
                <a16:creationId xmlns:a16="http://schemas.microsoft.com/office/drawing/2014/main" id="{33573D29-39A2-47CB-8DA9-E60FC4311D7C}"/>
              </a:ext>
            </a:extLst>
          </p:cNvPr>
          <p:cNvSpPr txBox="1"/>
          <p:nvPr/>
        </p:nvSpPr>
        <p:spPr>
          <a:xfrm>
            <a:off x="268287" y="3203399"/>
            <a:ext cx="6540199" cy="2533257"/>
          </a:xfrm>
          <a:prstGeom prst="rect">
            <a:avLst/>
          </a:prstGeom>
          <a:noFill/>
          <a:ln>
            <a:noFill/>
          </a:ln>
        </p:spPr>
        <p:txBody>
          <a:bodyPr spcFirstLastPara="1" wrap="square" lIns="91425" tIns="91425" rIns="91425" bIns="91425" anchor="t" anchorCtr="0">
            <a:noAutofit/>
          </a:bodyPr>
          <a:lstStyle/>
          <a:p>
            <a:pPr fontAlgn="base"/>
            <a:r>
              <a:rPr lang="en-GB" sz="1600" dirty="0">
                <a:solidFill>
                  <a:schemeClr val="bg1"/>
                </a:solidFill>
                <a:latin typeface="+mn-lt"/>
              </a:rPr>
              <a:t>We partner with more than 100 public, private and third sector organisations, to ensure more disabled and disadvantaged </a:t>
            </a:r>
            <a:br>
              <a:rPr lang="en-GB" sz="1600" dirty="0">
                <a:solidFill>
                  <a:schemeClr val="bg1"/>
                </a:solidFill>
                <a:latin typeface="+mn-lt"/>
              </a:rPr>
            </a:br>
            <a:r>
              <a:rPr lang="en-GB" sz="1600" dirty="0">
                <a:solidFill>
                  <a:schemeClr val="bg1"/>
                </a:solidFill>
                <a:latin typeface="+mn-lt"/>
              </a:rPr>
              <a:t>people are supported into sustainable employment. </a:t>
            </a:r>
          </a:p>
          <a:p>
            <a:pPr fontAlgn="base"/>
            <a:endParaRPr lang="en-GB" sz="1600" dirty="0">
              <a:solidFill>
                <a:schemeClr val="bg1"/>
              </a:solidFill>
              <a:latin typeface="+mn-lt"/>
            </a:endParaRPr>
          </a:p>
          <a:p>
            <a:pPr fontAlgn="base"/>
            <a:r>
              <a:rPr lang="en-GB" sz="1600" dirty="0">
                <a:solidFill>
                  <a:schemeClr val="bg1"/>
                </a:solidFill>
                <a:latin typeface="+mn-lt"/>
              </a:rPr>
              <a:t>Our CPN partners provide individualised and tailored support to participants who need extra interventions, for example, access to digital equipment, housing and debt advice or mental health support. We work together to ensure that all individuals in Scotland have every chance to succeed and benefits from the support they need to gain and retain employment. </a:t>
            </a:r>
          </a:p>
        </p:txBody>
      </p:sp>
      <p:sp>
        <p:nvSpPr>
          <p:cNvPr id="16" name="Google Shape;111;ga6f5ec612c_0_50">
            <a:extLst>
              <a:ext uri="{FF2B5EF4-FFF2-40B4-BE49-F238E27FC236}">
                <a16:creationId xmlns:a16="http://schemas.microsoft.com/office/drawing/2014/main" id="{CE9772CE-AEEB-4196-8C72-ADF4C16D7A56}"/>
              </a:ext>
            </a:extLst>
          </p:cNvPr>
          <p:cNvSpPr txBox="1">
            <a:spLocks/>
          </p:cNvSpPr>
          <p:nvPr/>
        </p:nvSpPr>
        <p:spPr>
          <a:xfrm>
            <a:off x="268287" y="262537"/>
            <a:ext cx="8030888" cy="6651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t>Our Community Partnership Network</a:t>
            </a:r>
          </a:p>
        </p:txBody>
      </p:sp>
      <p:pic>
        <p:nvPicPr>
          <p:cNvPr id="17" name="Picture 16">
            <a:extLst>
              <a:ext uri="{FF2B5EF4-FFF2-40B4-BE49-F238E27FC236}">
                <a16:creationId xmlns:a16="http://schemas.microsoft.com/office/drawing/2014/main" id="{56A978D0-613C-403A-A5DC-989BE4FC1A72}"/>
              </a:ext>
            </a:extLst>
          </p:cNvPr>
          <p:cNvPicPr>
            <a:picLocks noChangeAspect="1"/>
          </p:cNvPicPr>
          <p:nvPr/>
        </p:nvPicPr>
        <p:blipFill>
          <a:blip r:embed="rId3"/>
          <a:stretch>
            <a:fillRect/>
          </a:stretch>
        </p:blipFill>
        <p:spPr>
          <a:xfrm>
            <a:off x="7722422" y="1204503"/>
            <a:ext cx="4330392" cy="5536537"/>
          </a:xfrm>
          <a:prstGeom prst="rect">
            <a:avLst/>
          </a:prstGeom>
          <a:effectLst>
            <a:outerShdw blurRad="50800" dist="38100" dir="2700000" algn="tl" rotWithShape="0">
              <a:prstClr val="black">
                <a:alpha val="40000"/>
              </a:prstClr>
            </a:outerShdw>
          </a:effectLst>
        </p:spPr>
      </p:pic>
      <p:pic>
        <p:nvPicPr>
          <p:cNvPr id="18" name="Picture 17" descr="A picture containing text, clipart&#10;&#10;Description automatically generated">
            <a:extLst>
              <a:ext uri="{FF2B5EF4-FFF2-40B4-BE49-F238E27FC236}">
                <a16:creationId xmlns:a16="http://schemas.microsoft.com/office/drawing/2014/main" id="{961F0CFC-CCB0-474C-AE23-15D654489B9C}"/>
              </a:ext>
            </a:extLst>
          </p:cNvPr>
          <p:cNvPicPr>
            <a:picLocks noChangeAspect="1"/>
          </p:cNvPicPr>
          <p:nvPr/>
        </p:nvPicPr>
        <p:blipFill>
          <a:blip r:embed="rId4"/>
          <a:stretch>
            <a:fillRect/>
          </a:stretch>
        </p:blipFill>
        <p:spPr>
          <a:xfrm>
            <a:off x="354770" y="1586549"/>
            <a:ext cx="3928961" cy="1338155"/>
          </a:xfrm>
          <a:prstGeom prst="rect">
            <a:avLst/>
          </a:prstGeom>
        </p:spPr>
      </p:pic>
    </p:spTree>
    <p:extLst>
      <p:ext uri="{BB962C8B-B14F-4D97-AF65-F5344CB8AC3E}">
        <p14:creationId xmlns:p14="http://schemas.microsoft.com/office/powerpoint/2010/main" val="83324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1;ga6f5ec612c_0_50">
            <a:extLst>
              <a:ext uri="{FF2B5EF4-FFF2-40B4-BE49-F238E27FC236}">
                <a16:creationId xmlns:a16="http://schemas.microsoft.com/office/drawing/2014/main" id="{72C5ECBD-E69E-476F-803E-AAD2E0AF4535}"/>
              </a:ext>
            </a:extLst>
          </p:cNvPr>
          <p:cNvSpPr txBox="1">
            <a:spLocks/>
          </p:cNvSpPr>
          <p:nvPr/>
        </p:nvSpPr>
        <p:spPr>
          <a:xfrm>
            <a:off x="268286" y="262537"/>
            <a:ext cx="8285163" cy="6651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t>Here’s what participants said about our support…</a:t>
            </a:r>
          </a:p>
        </p:txBody>
      </p:sp>
      <p:pic>
        <p:nvPicPr>
          <p:cNvPr id="4" name="Graphic 3">
            <a:extLst>
              <a:ext uri="{FF2B5EF4-FFF2-40B4-BE49-F238E27FC236}">
                <a16:creationId xmlns:a16="http://schemas.microsoft.com/office/drawing/2014/main" id="{6954F3F8-06D2-47C0-973E-8D477C889C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097980"/>
            <a:ext cx="12171867" cy="4910667"/>
          </a:xfrm>
          <a:prstGeom prst="rect">
            <a:avLst/>
          </a:prstGeom>
        </p:spPr>
      </p:pic>
      <p:pic>
        <p:nvPicPr>
          <p:cNvPr id="6" name="Graphic 5">
            <a:extLst>
              <a:ext uri="{FF2B5EF4-FFF2-40B4-BE49-F238E27FC236}">
                <a16:creationId xmlns:a16="http://schemas.microsoft.com/office/drawing/2014/main" id="{B376382B-D23E-42BF-828C-43FA895180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1182984" y="5024436"/>
            <a:ext cx="572135" cy="519160"/>
          </a:xfrm>
          <a:prstGeom prst="rect">
            <a:avLst/>
          </a:prstGeom>
        </p:spPr>
      </p:pic>
      <p:pic>
        <p:nvPicPr>
          <p:cNvPr id="7" name="Graphic 6">
            <a:extLst>
              <a:ext uri="{FF2B5EF4-FFF2-40B4-BE49-F238E27FC236}">
                <a16:creationId xmlns:a16="http://schemas.microsoft.com/office/drawing/2014/main" id="{44FAB38C-0ED3-408A-88B6-5F9CE8B238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544" y="1570661"/>
            <a:ext cx="815975" cy="740422"/>
          </a:xfrm>
          <a:prstGeom prst="rect">
            <a:avLst/>
          </a:prstGeom>
        </p:spPr>
      </p:pic>
      <p:sp>
        <p:nvSpPr>
          <p:cNvPr id="8" name="Google Shape;311;p14">
            <a:extLst>
              <a:ext uri="{FF2B5EF4-FFF2-40B4-BE49-F238E27FC236}">
                <a16:creationId xmlns:a16="http://schemas.microsoft.com/office/drawing/2014/main" id="{D05333E1-5A92-4F41-8E3B-230DE69FA4DB}"/>
              </a:ext>
            </a:extLst>
          </p:cNvPr>
          <p:cNvSpPr/>
          <p:nvPr/>
        </p:nvSpPr>
        <p:spPr>
          <a:xfrm>
            <a:off x="1583127" y="2117024"/>
            <a:ext cx="9025745" cy="2872581"/>
          </a:xfrm>
          <a:prstGeom prst="rect">
            <a:avLst/>
          </a:prstGeom>
          <a:noFill/>
          <a:ln>
            <a:noFill/>
          </a:ln>
        </p:spPr>
        <p:txBody>
          <a:bodyPr spcFirstLastPara="1" wrap="square" lIns="50800" tIns="50800" rIns="50800" bIns="50800" anchor="ctr" anchorCtr="0">
            <a:spAutoFit/>
          </a:bodyPr>
          <a:lstStyle/>
          <a:p>
            <a:pPr lvl="0" algn="ctr"/>
            <a:r>
              <a:rPr lang="en-GB" sz="3600" dirty="0">
                <a:solidFill>
                  <a:schemeClr val="bg1"/>
                </a:solidFill>
                <a:latin typeface="AvenirLTPro-Black" panose="020B0803020203020204" pitchFamily="34" charset="0"/>
                <a:ea typeface="Calibri" panose="020F0502020204030204" pitchFamily="34" charset="0"/>
              </a:rPr>
              <a:t>I managed to attain my CSCS card which has opened up many opportunities in Construction. I am still job searching but this is a massive step in the right direction. </a:t>
            </a:r>
            <a:br>
              <a:rPr lang="en-GB" sz="4000" dirty="0">
                <a:solidFill>
                  <a:schemeClr val="bg1"/>
                </a:solidFill>
                <a:latin typeface="AvenirLTPro-Black" panose="020B0803020203020204" pitchFamily="34" charset="0"/>
                <a:ea typeface="Calibri" panose="020F0502020204030204" pitchFamily="34" charset="0"/>
              </a:rPr>
            </a:br>
            <a:r>
              <a:rPr lang="en-GB" sz="3600" dirty="0">
                <a:solidFill>
                  <a:srgbClr val="6FBAAE"/>
                </a:solidFill>
                <a:latin typeface="AvenirLTPro-Black" panose="020B0803020203020204" pitchFamily="34" charset="0"/>
                <a:cs typeface="Arial" panose="020B0604020202020204" pitchFamily="34" charset="0"/>
              </a:rPr>
              <a:t>Craig</a:t>
            </a:r>
            <a:endParaRPr sz="3600" dirty="0">
              <a:solidFill>
                <a:srgbClr val="6FBAAE"/>
              </a:solidFill>
              <a:latin typeface="AvenirLTPro-Black" panose="020B0803020203020204" pitchFamily="34" charset="0"/>
              <a:cs typeface="Arial" panose="020B0604020202020204" pitchFamily="34" charset="0"/>
            </a:endParaRPr>
          </a:p>
        </p:txBody>
      </p:sp>
    </p:spTree>
    <p:extLst>
      <p:ext uri="{BB962C8B-B14F-4D97-AF65-F5344CB8AC3E}">
        <p14:creationId xmlns:p14="http://schemas.microsoft.com/office/powerpoint/2010/main" val="2642909465"/>
      </p:ext>
    </p:extLst>
  </p:cSld>
  <p:clrMapOvr>
    <a:masterClrMapping/>
  </p:clrMapOvr>
</p:sld>
</file>

<file path=ppt/theme/theme1.xml><?xml version="1.0" encoding="utf-8"?>
<a:theme xmlns:a="http://schemas.openxmlformats.org/drawingml/2006/main" name="MAXIMUS UK">
  <a:themeElements>
    <a:clrScheme name="MAX CHDA">
      <a:dk1>
        <a:srgbClr val="000000"/>
      </a:dk1>
      <a:lt1>
        <a:srgbClr val="FFFFFF"/>
      </a:lt1>
      <a:dk2>
        <a:srgbClr val="7475B7"/>
      </a:dk2>
      <a:lt2>
        <a:srgbClr val="CA7CAF"/>
      </a:lt2>
      <a:accent1>
        <a:srgbClr val="545487"/>
      </a:accent1>
      <a:accent2>
        <a:srgbClr val="8ABD55"/>
      </a:accent2>
      <a:accent3>
        <a:srgbClr val="7098CF"/>
      </a:accent3>
      <a:accent4>
        <a:srgbClr val="E07E34"/>
      </a:accent4>
      <a:accent5>
        <a:srgbClr val="D8B423"/>
      </a:accent5>
      <a:accent6>
        <a:srgbClr val="666666"/>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51A95D31C78C949B761F8B9A8EA837C" ma:contentTypeVersion="14" ma:contentTypeDescription="Create a new document." ma:contentTypeScope="" ma:versionID="d8f53fcd3fbcb44789871ebc49939970">
  <xsd:schema xmlns:xsd="http://www.w3.org/2001/XMLSchema" xmlns:xs="http://www.w3.org/2001/XMLSchema" xmlns:p="http://schemas.microsoft.com/office/2006/metadata/properties" xmlns:ns1="http://schemas.microsoft.com/sharepoint/v3" xmlns:ns2="08719aca-9944-47ed-99d0-5d6a4bfa3e55" xmlns:ns3="5b2f617d-22f6-4a73-93de-44faf49dffb2" targetNamespace="http://schemas.microsoft.com/office/2006/metadata/properties" ma:root="true" ma:fieldsID="aad4796226bc0d791181d462d1487f76" ns1:_="" ns2:_="" ns3:_="">
    <xsd:import namespace="http://schemas.microsoft.com/sharepoint/v3"/>
    <xsd:import namespace="08719aca-9944-47ed-99d0-5d6a4bfa3e55"/>
    <xsd:import namespace="5b2f617d-22f6-4a73-93de-44faf49dffb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719aca-9944-47ed-99d0-5d6a4bfa3e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2f617d-22f6-4a73-93de-44faf49dffb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92C373-7C01-439B-B8F6-AAFB931C5DAD}">
  <ds:schemaRefs>
    <ds:schemaRef ds:uri="http://schemas.microsoft.com/sharepoint/v3/contenttype/forms"/>
  </ds:schemaRefs>
</ds:datastoreItem>
</file>

<file path=customXml/itemProps2.xml><?xml version="1.0" encoding="utf-8"?>
<ds:datastoreItem xmlns:ds="http://schemas.openxmlformats.org/officeDocument/2006/customXml" ds:itemID="{9B50D682-9DCE-4B42-BA35-C862B38A35BC}">
  <ds:schemaRefs>
    <ds:schemaRef ds:uri="http://schemas.microsoft.com/office/2006/metadata/properties"/>
    <ds:schemaRef ds:uri="http://www.w3.org/XML/1998/namespace"/>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terms/"/>
    <ds:schemaRef ds:uri="5b2f617d-22f6-4a73-93de-44faf49dffb2"/>
    <ds:schemaRef ds:uri="08719aca-9944-47ed-99d0-5d6a4bfa3e55"/>
    <ds:schemaRef ds:uri="http://schemas.microsoft.com/sharepoint/v3"/>
  </ds:schemaRefs>
</ds:datastoreItem>
</file>

<file path=customXml/itemProps3.xml><?xml version="1.0" encoding="utf-8"?>
<ds:datastoreItem xmlns:ds="http://schemas.openxmlformats.org/officeDocument/2006/customXml" ds:itemID="{4DB921D6-039E-4AB8-859B-8182CB84C6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8719aca-9944-47ed-99d0-5d6a4bfa3e55"/>
    <ds:schemaRef ds:uri="5b2f617d-22f6-4a73-93de-44faf49dff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34839</TotalTime>
  <Words>590</Words>
  <Application>Microsoft Office PowerPoint</Application>
  <PresentationFormat>Widescreen</PresentationFormat>
  <Paragraphs>76</Paragraphs>
  <Slides>21</Slides>
  <Notes>15</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AvenirLTPro-Black</vt:lpstr>
      <vt:lpstr>Avenir LT Pro 45 Book</vt:lpstr>
      <vt:lpstr>Calibri</vt:lpstr>
      <vt:lpstr>Avenir LT Pro 65 Medium</vt:lpstr>
      <vt:lpstr>MAXIMUS UK</vt:lpstr>
      <vt:lpstr>PowerPoint Presentation</vt:lpstr>
      <vt:lpstr>Can I apply?</vt:lpstr>
      <vt:lpstr>PowerPoint Presentation</vt:lpstr>
      <vt:lpstr>PowerPoint Presentation</vt:lpstr>
      <vt:lpstr>PowerPoint Presentation</vt:lpstr>
      <vt:lpstr>Participants will benefit from:</vt:lpstr>
      <vt:lpstr>Here’s a preview of the Employment Support Hub</vt:lpstr>
      <vt:lpstr>PowerPoint Presentation</vt:lpstr>
      <vt:lpstr>PowerPoint Presentation</vt:lpstr>
      <vt:lpstr>PowerPoint Presentation</vt:lpstr>
      <vt:lpstr>PowerPoint Presentation</vt:lpstr>
      <vt:lpstr>PowerPoint Presentation</vt:lpstr>
      <vt:lpstr>We’re the recruitment partner of choice</vt:lpstr>
      <vt:lpstr>We provide:</vt:lpstr>
      <vt:lpstr>PowerPoint Presentation</vt:lpstr>
      <vt:lpstr>PowerPoint Presentation</vt:lpstr>
      <vt:lpstr>Our support doesn’t stop there…</vt:lpstr>
      <vt:lpstr>PowerPoint Presentation</vt:lpstr>
      <vt:lpstr>PowerPoint Presentation</vt:lpstr>
      <vt:lpstr>Additional support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 for your recruitment needs and more</dc:title>
  <dc:creator>James Maclaverty</dc:creator>
  <cp:lastModifiedBy>Peita-Anne Paterson</cp:lastModifiedBy>
  <cp:revision>207</cp:revision>
  <dcterms:created xsi:type="dcterms:W3CDTF">2020-07-14T12:21:21Z</dcterms:created>
  <dcterms:modified xsi:type="dcterms:W3CDTF">2021-10-19T16:23:20Z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0x010100151A95D31C78C949B761F8B9A8EA837C</vt:lpwstr>
  </property>
</Properties>
</file>